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4"/>
    <p:sldMasterId id="2147483956" r:id="rId5"/>
    <p:sldMasterId id="2147483978" r:id="rId6"/>
    <p:sldMasterId id="2147484007" r:id="rId7"/>
    <p:sldMasterId id="2147484009" r:id="rId8"/>
    <p:sldMasterId id="2147484011" r:id="rId9"/>
    <p:sldMasterId id="2147484013" r:id="rId10"/>
    <p:sldMasterId id="2147484016" r:id="rId11"/>
    <p:sldMasterId id="2147484021" r:id="rId12"/>
    <p:sldMasterId id="2147484090" r:id="rId13"/>
    <p:sldMasterId id="2147484108" r:id="rId14"/>
  </p:sldMasterIdLst>
  <p:notesMasterIdLst>
    <p:notesMasterId r:id="rId32"/>
  </p:notesMasterIdLst>
  <p:handoutMasterIdLst>
    <p:handoutMasterId r:id="rId33"/>
  </p:handoutMasterIdLst>
  <p:sldIdLst>
    <p:sldId id="469" r:id="rId15"/>
    <p:sldId id="672" r:id="rId16"/>
    <p:sldId id="666" r:id="rId17"/>
    <p:sldId id="705" r:id="rId18"/>
    <p:sldId id="707" r:id="rId19"/>
    <p:sldId id="706" r:id="rId20"/>
    <p:sldId id="670" r:id="rId21"/>
    <p:sldId id="671" r:id="rId22"/>
    <p:sldId id="673" r:id="rId23"/>
    <p:sldId id="674" r:id="rId24"/>
    <p:sldId id="708" r:id="rId25"/>
    <p:sldId id="630" r:id="rId26"/>
    <p:sldId id="693" r:id="rId27"/>
    <p:sldId id="682" r:id="rId28"/>
    <p:sldId id="711" r:id="rId29"/>
    <p:sldId id="660" r:id="rId30"/>
    <p:sldId id="688" r:id="rId31"/>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AWS Global Plan Hybrid" id="{FFFBC0EC-79A2-4F9D-8277-55504CB1F57F}">
          <p14:sldIdLst>
            <p14:sldId id="469"/>
            <p14:sldId id="672"/>
            <p14:sldId id="666"/>
            <p14:sldId id="705"/>
            <p14:sldId id="707"/>
            <p14:sldId id="706"/>
            <p14:sldId id="670"/>
            <p14:sldId id="671"/>
            <p14:sldId id="673"/>
            <p14:sldId id="674"/>
            <p14:sldId id="708"/>
            <p14:sldId id="630"/>
            <p14:sldId id="693"/>
            <p14:sldId id="682"/>
            <p14:sldId id="711"/>
            <p14:sldId id="660"/>
            <p14:sldId id="6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aol" initials="HK" lastIdx="25" clrIdx="0">
    <p:extLst/>
  </p:cmAuthor>
  <p:cmAuthor id="2" name="Kelly, Lisa" initials="KL" lastIdx="4" clrIdx="1">
    <p:extLst/>
  </p:cmAuthor>
  <p:cmAuthor id="3" name="Vanassche, Laura" initials="VL" lastIdx="2" clrIdx="2">
    <p:extLst>
      <p:ext uri="{19B8F6BF-5375-455C-9EA6-DF929625EA0E}">
        <p15:presenceInfo xmlns:p15="http://schemas.microsoft.com/office/powerpoint/2012/main" userId="S-1-5-21-2018462076-2589216761-2285805173-47130" providerId="AD"/>
      </p:ext>
    </p:extLst>
  </p:cmAuthor>
  <p:cmAuthor id="4" name="Young, Brian (Tech Data)" initials="YB(D" lastIdx="23" clrIdx="3">
    <p:extLst>
      <p:ext uri="{19B8F6BF-5375-455C-9EA6-DF929625EA0E}">
        <p15:presenceInfo xmlns:p15="http://schemas.microsoft.com/office/powerpoint/2012/main" userId="S-1-5-21-1666602752-1939439607-1539857752-6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A61"/>
    <a:srgbClr val="7F7F7F"/>
    <a:srgbClr val="CD5C3E"/>
    <a:srgbClr val="CCD814"/>
    <a:srgbClr val="FB11B8"/>
    <a:srgbClr val="32446E"/>
    <a:srgbClr val="A2AABD"/>
    <a:srgbClr val="F2F2F2"/>
    <a:srgbClr val="06234B"/>
    <a:srgbClr val="00B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255" autoAdjust="0"/>
  </p:normalViewPr>
  <p:slideViewPr>
    <p:cSldViewPr>
      <p:cViewPr varScale="1">
        <p:scale>
          <a:sx n="110" d="100"/>
          <a:sy n="110" d="100"/>
        </p:scale>
        <p:origin x="456" y="114"/>
      </p:cViewPr>
      <p:guideLst>
        <p:guide orient="horz" pos="2160"/>
        <p:guide pos="3840"/>
      </p:guideLst>
    </p:cSldViewPr>
  </p:slideViewPr>
  <p:notesTextViewPr>
    <p:cViewPr>
      <p:scale>
        <a:sx n="3" d="2"/>
        <a:sy n="3" d="2"/>
      </p:scale>
      <p:origin x="0" y="0"/>
    </p:cViewPr>
  </p:notesTextViewPr>
  <p:sorterViewPr>
    <p:cViewPr varScale="1">
      <p:scale>
        <a:sx n="1" d="1"/>
        <a:sy n="1" d="1"/>
      </p:scale>
      <p:origin x="0" y="-2646"/>
    </p:cViewPr>
  </p:sorterViewPr>
  <p:notesViewPr>
    <p:cSldViewPr>
      <p:cViewPr varScale="1">
        <p:scale>
          <a:sx n="76" d="100"/>
          <a:sy n="76"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8-05-10T16:05:17.208" idx="1">
    <p:pos x="10" y="10"/>
    <p:text>designed</p:text>
    <p:extLst>
      <p:ext uri="{C676402C-5697-4E1C-873F-D02D1690AC5C}">
        <p15:threadingInfo xmlns:p15="http://schemas.microsoft.com/office/powerpoint/2012/main" timeZoneBias="420"/>
      </p:ext>
    </p:extLst>
  </p:cm>
  <p:cm authorId="4" dt="2018-05-10T16:07:38.180" idx="2">
    <p:pos x="106" y="106"/>
    <p:text>is SES name now StreamOne Enterprise Solutions Cloud Platform?</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pPr>
                <a:defRPr/>
              </a:pPr>
              <a:t>‹#›</a:t>
            </a:fld>
            <a:endParaRPr lang="en-US"/>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D438B36D-105A-4DFA-8695-E24B4F8DE2BA}" type="datetimeFigureOut">
              <a:rPr lang="en-US"/>
              <a:pPr>
                <a:defRPr/>
              </a:pPr>
              <a:t>9/10/2019</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70AB2566-4B08-4069-A451-01E311BBD56E}" type="slidenum">
              <a:rPr lang="en-US"/>
              <a:pPr>
                <a:defRPr/>
              </a:pPr>
              <a:t>‹#›</a:t>
            </a:fld>
            <a:endParaRPr lang="en-US"/>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4</a:t>
            </a:fld>
            <a:endParaRPr lang="en-US" dirty="0"/>
          </a:p>
        </p:txBody>
      </p:sp>
    </p:spTree>
    <p:extLst>
      <p:ext uri="{BB962C8B-B14F-4D97-AF65-F5344CB8AC3E}">
        <p14:creationId xmlns:p14="http://schemas.microsoft.com/office/powerpoint/2010/main" val="73032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16</a:t>
            </a:fld>
            <a:endParaRPr lang="en-US"/>
          </a:p>
        </p:txBody>
      </p:sp>
    </p:spTree>
    <p:extLst>
      <p:ext uri="{BB962C8B-B14F-4D97-AF65-F5344CB8AC3E}">
        <p14:creationId xmlns:p14="http://schemas.microsoft.com/office/powerpoint/2010/main" val="270021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17</a:t>
            </a:fld>
            <a:endParaRPr lang="en-US" dirty="0"/>
          </a:p>
        </p:txBody>
      </p:sp>
    </p:spTree>
    <p:extLst>
      <p:ext uri="{BB962C8B-B14F-4D97-AF65-F5344CB8AC3E}">
        <p14:creationId xmlns:p14="http://schemas.microsoft.com/office/powerpoint/2010/main" val="420620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5</a:t>
            </a:fld>
            <a:endParaRPr lang="en-US" dirty="0"/>
          </a:p>
        </p:txBody>
      </p:sp>
    </p:spTree>
    <p:extLst>
      <p:ext uri="{BB962C8B-B14F-4D97-AF65-F5344CB8AC3E}">
        <p14:creationId xmlns:p14="http://schemas.microsoft.com/office/powerpoint/2010/main" val="297262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6</a:t>
            </a:fld>
            <a:endParaRPr lang="en-US" dirty="0"/>
          </a:p>
        </p:txBody>
      </p:sp>
    </p:spTree>
    <p:extLst>
      <p:ext uri="{BB962C8B-B14F-4D97-AF65-F5344CB8AC3E}">
        <p14:creationId xmlns:p14="http://schemas.microsoft.com/office/powerpoint/2010/main" val="314687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7</a:t>
            </a:fld>
            <a:endParaRPr lang="en-US" dirty="0"/>
          </a:p>
        </p:txBody>
      </p:sp>
    </p:spTree>
    <p:extLst>
      <p:ext uri="{BB962C8B-B14F-4D97-AF65-F5344CB8AC3E}">
        <p14:creationId xmlns:p14="http://schemas.microsoft.com/office/powerpoint/2010/main" val="393954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C2F5114-F968-4E76-B1FB-7E87E880E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35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71298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Solutions selling starts with understanding the customer’s current situation and uncovering</a:t>
            </a:r>
            <a:r>
              <a:rPr lang="en-US" baseline="0" dirty="0"/>
              <a:t> their challenges. It’s important for you to demonstrate knowledge and start to build credibility or trust with the customer. This chart is a quick reference guide of the common symptoms, problems and solutions for address AWS account control, security and optimization. You’ll see there is linked information to further define terminology and help grow your knowledge. </a:t>
            </a:r>
            <a:endParaRPr lang="en-US" dirty="0"/>
          </a:p>
        </p:txBody>
      </p:sp>
      <p:sp>
        <p:nvSpPr>
          <p:cNvPr id="4" name="Slide Number Placeholder 3"/>
          <p:cNvSpPr>
            <a:spLocks noGrp="1"/>
          </p:cNvSpPr>
          <p:nvPr>
            <p:ph type="sldNum" sz="quarter" idx="10"/>
          </p:nvPr>
        </p:nvSpPr>
        <p:spPr/>
        <p:txBody>
          <a:bodyPr/>
          <a:lstStyle/>
          <a:p>
            <a:fld id="{94D27F1D-D5C3-4873-BE28-C9929798F6E7}" type="slidenum">
              <a:rPr lang="en-US" smtClean="0"/>
              <a:t>12</a:t>
            </a:fld>
            <a:endParaRPr lang="en-US"/>
          </a:p>
        </p:txBody>
      </p:sp>
    </p:spTree>
    <p:extLst>
      <p:ext uri="{BB962C8B-B14F-4D97-AF65-F5344CB8AC3E}">
        <p14:creationId xmlns:p14="http://schemas.microsoft.com/office/powerpoint/2010/main" val="371720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14</a:t>
            </a:fld>
            <a:endParaRPr lang="en-US" dirty="0"/>
          </a:p>
        </p:txBody>
      </p:sp>
    </p:spTree>
    <p:extLst>
      <p:ext uri="{BB962C8B-B14F-4D97-AF65-F5344CB8AC3E}">
        <p14:creationId xmlns:p14="http://schemas.microsoft.com/office/powerpoint/2010/main" val="74230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15</a:t>
            </a:fld>
            <a:endParaRPr lang="en-US" dirty="0"/>
          </a:p>
        </p:txBody>
      </p:sp>
    </p:spTree>
    <p:extLst>
      <p:ext uri="{BB962C8B-B14F-4D97-AF65-F5344CB8AC3E}">
        <p14:creationId xmlns:p14="http://schemas.microsoft.com/office/powerpoint/2010/main" val="361947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25.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9730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lacehol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46443" y="1173622"/>
            <a:ext cx="4334861" cy="4651444"/>
          </a:xfrm>
          <a:prstGeom prst="rect">
            <a:avLst/>
          </a:prstGeom>
        </p:spPr>
        <p:txBody>
          <a:bodyPr/>
          <a:lstStyle>
            <a:lvl1pPr marL="0" indent="0">
              <a:buNone/>
              <a:defRPr sz="2133" baseline="0">
                <a:solidFill>
                  <a:srgbClr val="3D4042"/>
                </a:solidFill>
                <a:latin typeface="Arial" charset="0"/>
                <a:ea typeface="Arial" charset="0"/>
                <a:cs typeface="Arial" charset="0"/>
              </a:defRPr>
            </a:lvl1pPr>
            <a:lvl2pPr marL="609585" indent="0">
              <a:buNone/>
              <a:defRPr sz="2400">
                <a:solidFill>
                  <a:schemeClr val="bg1"/>
                </a:solidFill>
                <a:latin typeface="Arial" charset="0"/>
                <a:ea typeface="Arial" charset="0"/>
                <a:cs typeface="Arial" charset="0"/>
              </a:defRPr>
            </a:lvl2pPr>
            <a:lvl3pPr marL="1219170" indent="0">
              <a:buNone/>
              <a:defRPr sz="2133">
                <a:solidFill>
                  <a:schemeClr val="bg1"/>
                </a:solidFill>
                <a:latin typeface="Arial" charset="0"/>
                <a:ea typeface="Arial" charset="0"/>
                <a:cs typeface="Arial" charset="0"/>
              </a:defRPr>
            </a:lvl3pPr>
            <a:lvl4pPr marL="1828754" indent="0">
              <a:buNone/>
              <a:defRPr sz="1867">
                <a:solidFill>
                  <a:schemeClr val="bg1"/>
                </a:solidFill>
                <a:latin typeface="Arial" charset="0"/>
                <a:ea typeface="Arial" charset="0"/>
                <a:cs typeface="Arial" charset="0"/>
              </a:defRPr>
            </a:lvl4pPr>
            <a:lvl5pPr marL="2438339" indent="0">
              <a:buNone/>
              <a:defRPr sz="1867">
                <a:solidFill>
                  <a:schemeClr val="bg1"/>
                </a:solidFill>
                <a:latin typeface="Arial" charset="0"/>
                <a:ea typeface="Arial" charset="0"/>
                <a:cs typeface="Arial" charset="0"/>
              </a:defRPr>
            </a:lvl5pPr>
          </a:lstStyle>
          <a:p>
            <a:pPr lvl="0"/>
            <a:r>
              <a:rPr lang="en-US" dirty="0"/>
              <a:t>Add cycle description or supporting bullets here</a:t>
            </a:r>
          </a:p>
        </p:txBody>
      </p:sp>
      <p:grpSp>
        <p:nvGrpSpPr>
          <p:cNvPr id="9" name="Group 8"/>
          <p:cNvGrpSpPr/>
          <p:nvPr userDrawn="1"/>
        </p:nvGrpSpPr>
        <p:grpSpPr>
          <a:xfrm>
            <a:off x="-11395" y="1892256"/>
            <a:ext cx="12168776" cy="4214751"/>
            <a:chOff x="614855" y="1387366"/>
            <a:chExt cx="7677822" cy="2654208"/>
          </a:xfrm>
        </p:grpSpPr>
        <p:cxnSp>
          <p:nvCxnSpPr>
            <p:cNvPr id="10" name="Straight Connector 9"/>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1" y="6141409"/>
            <a:ext cx="12191999" cy="18617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20" name="Right Triangle 19"/>
          <p:cNvSpPr/>
          <p:nvPr userDrawn="1"/>
        </p:nvSpPr>
        <p:spPr>
          <a:xfrm rot="16200000">
            <a:off x="9491622" y="3441031"/>
            <a:ext cx="4226364" cy="1174395"/>
          </a:xfrm>
          <a:prstGeom prst="rtTriangl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00440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17621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 with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00389" y="278446"/>
            <a:ext cx="5228440" cy="444332"/>
          </a:xfrm>
          <a:prstGeom prst="rect">
            <a:avLst/>
          </a:prstGeom>
        </p:spPr>
        <p:txBody>
          <a:bodyPr vert="horz" anchor="ctr"/>
          <a:lstStyle>
            <a:lvl1pPr algn="l">
              <a:defRPr sz="2400" baseline="0">
                <a:solidFill>
                  <a:schemeClr val="bg1"/>
                </a:solidFill>
                <a:latin typeface="Arial"/>
                <a:cs typeface="Arial"/>
              </a:defRPr>
            </a:lvl1pPr>
          </a:lstStyle>
          <a:p>
            <a:r>
              <a:rPr lang="en-US" dirty="0"/>
              <a:t>Chart Name</a:t>
            </a:r>
          </a:p>
        </p:txBody>
      </p:sp>
      <p:sp>
        <p:nvSpPr>
          <p:cNvPr id="4" name="Text Placeholder 3"/>
          <p:cNvSpPr>
            <a:spLocks noGrp="1"/>
          </p:cNvSpPr>
          <p:nvPr>
            <p:ph type="body" sz="quarter" idx="10" hasCustomPrompt="1"/>
          </p:nvPr>
        </p:nvSpPr>
        <p:spPr>
          <a:xfrm>
            <a:off x="6068869" y="214531"/>
            <a:ext cx="2232860" cy="572160"/>
          </a:xfrm>
          <a:prstGeom prst="rect">
            <a:avLst/>
          </a:prstGeom>
        </p:spPr>
        <p:txBody>
          <a:bodyPr/>
          <a:lstStyle>
            <a:lvl1pPr marL="0" indent="0">
              <a:buNone/>
              <a:defRPr sz="1400" baseline="0">
                <a:solidFill>
                  <a:srgbClr val="FF0000"/>
                </a:solidFill>
                <a:latin typeface="Arial" charset="0"/>
                <a:ea typeface="Arial" charset="0"/>
                <a:cs typeface="Arial" charset="0"/>
              </a:defRPr>
            </a:lvl1pPr>
            <a:lvl2pPr marL="609585" indent="0">
              <a:buNone/>
              <a:defRPr sz="1400">
                <a:solidFill>
                  <a:srgbClr val="FF0000"/>
                </a:solidFill>
                <a:latin typeface="Arial" charset="0"/>
                <a:ea typeface="Arial" charset="0"/>
                <a:cs typeface="Arial" charset="0"/>
              </a:defRPr>
            </a:lvl2pPr>
            <a:lvl3pPr marL="1219170" indent="0">
              <a:buNone/>
              <a:defRPr sz="1333">
                <a:solidFill>
                  <a:srgbClr val="FF0000"/>
                </a:solidFill>
                <a:latin typeface="Arial" charset="0"/>
                <a:ea typeface="Arial" charset="0"/>
                <a:cs typeface="Arial" charset="0"/>
              </a:defRPr>
            </a:lvl3pPr>
            <a:lvl4pPr marL="1828754" indent="0">
              <a:buNone/>
              <a:defRPr sz="1200">
                <a:solidFill>
                  <a:srgbClr val="FF0000"/>
                </a:solidFill>
                <a:latin typeface="Arial" charset="0"/>
                <a:ea typeface="Arial" charset="0"/>
                <a:cs typeface="Arial" charset="0"/>
              </a:defRPr>
            </a:lvl4pPr>
            <a:lvl5pPr marL="2438339" indent="0">
              <a:buNone/>
              <a:defRPr sz="1200">
                <a:solidFill>
                  <a:srgbClr val="FF0000"/>
                </a:solidFill>
                <a:latin typeface="Arial" charset="0"/>
                <a:ea typeface="Arial" charset="0"/>
                <a:cs typeface="Arial" charset="0"/>
              </a:defRPr>
            </a:lvl5pPr>
          </a:lstStyle>
          <a:p>
            <a:pPr lvl="0"/>
            <a:r>
              <a:rPr lang="en-US"/>
              <a:t>Right-click </a:t>
            </a:r>
            <a:r>
              <a:rPr lang="en-US" dirty="0"/>
              <a:t>&amp; select “edit data” to update pie chart.</a:t>
            </a:r>
          </a:p>
        </p:txBody>
      </p:sp>
    </p:spTree>
    <p:extLst>
      <p:ext uri="{BB962C8B-B14F-4D97-AF65-F5344CB8AC3E}">
        <p14:creationId xmlns:p14="http://schemas.microsoft.com/office/powerpoint/2010/main" val="139448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0215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48485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5327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41497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43697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08690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4181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4231973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22612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787850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223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1303559" y="2239962"/>
            <a:ext cx="2258461" cy="731838"/>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130356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584789" y="2239962"/>
            <a:ext cx="2178804" cy="731838"/>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623533" y="2555831"/>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825106" y="2239962"/>
            <a:ext cx="2157094" cy="731838"/>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84214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14397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3"/>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85835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44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98157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6">
              <a:extLst>
                <a:ext uri="{FF2B5EF4-FFF2-40B4-BE49-F238E27FC236}">
                  <a16:creationId xmlns:a16="http://schemas.microsoft.com/office/drawing/2014/main"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16" name="Text Placeholder 45">
            <a:extLst>
              <a:ext uri="{FF2B5EF4-FFF2-40B4-BE49-F238E27FC236}">
                <a16:creationId xmlns:a16="http://schemas.microsoft.com/office/drawing/2014/main"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r>
              <a:rPr lang="en-US" dirty="0">
                <a:latin typeface="+mj-lt"/>
              </a:rPr>
              <a:t>Cloud Sprawl</a:t>
            </a:r>
          </a:p>
        </p:txBody>
      </p:sp>
      <p:sp>
        <p:nvSpPr>
          <p:cNvPr id="19" name="TextBox 18"/>
          <p:cNvSpPr txBox="1"/>
          <p:nvPr userDrawn="1"/>
        </p:nvSpPr>
        <p:spPr>
          <a:xfrm>
            <a:off x="940212" y="3829235"/>
            <a:ext cx="1448455" cy="369332"/>
          </a:xfrm>
          <a:prstGeom prst="rect">
            <a:avLst/>
          </a:prstGeom>
          <a:noFill/>
        </p:spPr>
        <p:txBody>
          <a:bodyPr wrap="square" rtlCol="0">
            <a:spAutoFit/>
          </a:bodyPr>
          <a:lstStyle/>
          <a:p>
            <a:r>
              <a:rPr lang="en-US" dirty="0">
                <a:latin typeface="+mj-lt"/>
              </a:rPr>
              <a:t>Shadow IT</a:t>
            </a: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a:r>
              <a:rPr lang="en-US" dirty="0">
                <a:latin typeface="+mj-lt"/>
              </a:rPr>
              <a:t>AWS Reserved Instances</a:t>
            </a: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76649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43544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9/10/2019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05147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998184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0139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6863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91928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39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12926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1611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96625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507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961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a:prstGeom prst="rect">
            <a:avLst/>
          </a:prstGeo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9/10/2019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0186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13368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151265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082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9/10/2019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31216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875178600"/>
      </p:ext>
    </p:extLst>
  </p:cSld>
  <p:clrMapOvr>
    <a:masterClrMapping/>
  </p:clrMapOvr>
  <p:transition spd="med"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215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417014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427532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02910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1997021214"/>
      </p:ext>
    </p:extLst>
  </p:cSld>
  <p:clrMapOvr>
    <a:masterClrMapping/>
  </p:clrMapOvr>
  <p:transition spd="med" advClick="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568117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559873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735068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1711543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9/10/2019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r>
              <a:rPr lang="en-US"/>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4100712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71" y="0"/>
            <a:ext cx="13303171" cy="6858000"/>
          </a:xfrm>
          <a:prstGeom prst="rect">
            <a:avLst/>
          </a:prstGeom>
        </p:spPr>
      </p:pic>
      <p:sp>
        <p:nvSpPr>
          <p:cNvPr id="2" name="Title 1"/>
          <p:cNvSpPr>
            <a:spLocks noGrp="1"/>
          </p:cNvSpPr>
          <p:nvPr>
            <p:ph type="ctrTitle"/>
          </p:nvPr>
        </p:nvSpPr>
        <p:spPr>
          <a:xfrm>
            <a:off x="6049702" y="1632031"/>
            <a:ext cx="5864505" cy="2633974"/>
          </a:xfrm>
        </p:spPr>
        <p:txBody>
          <a:bodyPr anchor="b">
            <a:normAutofit/>
          </a:bodyPr>
          <a:lstStyle>
            <a:lvl1pPr algn="r">
              <a:defRPr sz="4400" b="0" i="0">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7546693" y="4397999"/>
            <a:ext cx="4367515" cy="174358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616" y="6329600"/>
            <a:ext cx="2341016" cy="528401"/>
          </a:xfrm>
          <a:prstGeom prst="rect">
            <a:avLst/>
          </a:prstGeom>
        </p:spPr>
      </p:pic>
    </p:spTree>
    <p:extLst>
      <p:ext uri="{BB962C8B-B14F-4D97-AF65-F5344CB8AC3E}">
        <p14:creationId xmlns:p14="http://schemas.microsoft.com/office/powerpoint/2010/main" val="2780247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27228" y="1736203"/>
            <a:ext cx="9630137" cy="1989992"/>
          </a:xfrm>
        </p:spPr>
        <p:txBody>
          <a:bodyPr anchor="b">
            <a:normAutofit/>
          </a:bodyPr>
          <a:lstStyle>
            <a:lvl1pPr algn="ctr">
              <a:defRPr sz="4400" b="0" i="0">
                <a:solidFill>
                  <a:schemeClr val="bg1"/>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181823" y="3861864"/>
            <a:ext cx="7920943" cy="1130907"/>
          </a:xfrm>
        </p:spPr>
        <p:txBody>
          <a:bodyPr>
            <a:normAutofit/>
          </a:bodyPr>
          <a:lstStyle>
            <a:lvl1pPr marL="0" indent="0" algn="ctr">
              <a:buNone/>
              <a:defRPr sz="1800" b="1" i="0">
                <a:solidFill>
                  <a:schemeClr val="bg1"/>
                </a:solidFill>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112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212227" y="4110038"/>
            <a:ext cx="7920943" cy="102809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3951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6066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r>
              <a:rPr lang="en-US">
                <a:solidFill>
                  <a:srgbClr val="000000">
                    <a:tint val="75000"/>
                  </a:srgbClr>
                </a:solidFill>
              </a:rPr>
              <a:t>  3 Simple Steps to MS CSP   </a:t>
            </a:r>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9099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34516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2119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834767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54876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16257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4858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3154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0420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9/10/2019</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385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7" y="668112"/>
            <a:ext cx="11306469" cy="307777"/>
          </a:xfrm>
        </p:spPr>
        <p:txBody>
          <a:bodyPr wrap="square" lIns="0" tIns="0" rIns="0" bIns="0">
            <a:spAutoFit/>
          </a:bodyPr>
          <a:lstStyle>
            <a:lvl1pPr>
              <a:lnSpc>
                <a:spcPts val="2353"/>
              </a:lnSpc>
              <a:defRPr sz="2353" strike="noStrike" spc="-95" baseline="0">
                <a:solidFill>
                  <a:srgbClr val="2F2F2F"/>
                </a:solidFill>
              </a:defRPr>
            </a:lvl1pPr>
          </a:lstStyle>
          <a:p>
            <a:r>
              <a:rPr lang="en-US"/>
              <a:t>Title</a:t>
            </a:r>
          </a:p>
        </p:txBody>
      </p:sp>
    </p:spTree>
    <p:extLst>
      <p:ext uri="{BB962C8B-B14F-4D97-AF65-F5344CB8AC3E}">
        <p14:creationId xmlns:p14="http://schemas.microsoft.com/office/powerpoint/2010/main" val="15335461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807"/>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219980"/>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429173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40355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252332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96542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815621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24059204"/>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8980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040727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Tree>
    <p:extLst>
      <p:ext uri="{BB962C8B-B14F-4D97-AF65-F5344CB8AC3E}">
        <p14:creationId xmlns:p14="http://schemas.microsoft.com/office/powerpoint/2010/main" val="4235743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Font typeface="Arial" panose="020B0604020202020204" pitchFamily="34" charset="0"/>
              <a:buChar char="•"/>
            </a:pPr>
            <a:endParaRPr lang="en-US" dirty="0">
              <a:solidFill>
                <a:prstClr val="white"/>
              </a:solidFill>
            </a:endParaRPr>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prstClr val="white"/>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prstClr val="white"/>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74947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629101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2235199"/>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2235199"/>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2235199"/>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91970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434280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and grey">
    <p:bg>
      <p:bgPr>
        <a:solidFill>
          <a:schemeClr val="bg1">
            <a:alpha val="70000"/>
          </a:schemeClr>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1F65F503-919E-4C00-B7AC-DFE3A825F30E}"/>
              </a:ext>
            </a:extLst>
          </p:cNvPr>
          <p:cNvSpPr/>
          <p:nvPr userDrawn="1"/>
        </p:nvSpPr>
        <p:spPr>
          <a:xfrm>
            <a:off x="3449556" y="1447800"/>
            <a:ext cx="8742444" cy="5129209"/>
          </a:xfrm>
          <a:custGeom>
            <a:avLst/>
            <a:gdLst>
              <a:gd name="connsiteX0" fmla="*/ 1334560 w 8742444"/>
              <a:gd name="connsiteY0" fmla="*/ 716908 h 5129209"/>
              <a:gd name="connsiteX1" fmla="*/ 1343617 w 8742444"/>
              <a:gd name="connsiteY1" fmla="*/ 750175 h 5129209"/>
              <a:gd name="connsiteX2" fmla="*/ 1344202 w 8742444"/>
              <a:gd name="connsiteY2" fmla="*/ 753265 h 5129209"/>
              <a:gd name="connsiteX3" fmla="*/ 981852 w 8742444"/>
              <a:gd name="connsiteY3" fmla="*/ 0 h 5129209"/>
              <a:gd name="connsiteX4" fmla="*/ 8742444 w 8742444"/>
              <a:gd name="connsiteY4" fmla="*/ 0 h 5129209"/>
              <a:gd name="connsiteX5" fmla="*/ 8742444 w 8742444"/>
              <a:gd name="connsiteY5" fmla="*/ 5129209 h 5129209"/>
              <a:gd name="connsiteX6" fmla="*/ 0 w 8742444"/>
              <a:gd name="connsiteY6" fmla="*/ 5129209 h 5129209"/>
              <a:gd name="connsiteX7" fmla="*/ 0 w 8742444"/>
              <a:gd name="connsiteY7" fmla="*/ 5126522 h 5129209"/>
              <a:gd name="connsiteX8" fmla="*/ 55645 w 8742444"/>
              <a:gd name="connsiteY8" fmla="*/ 5126673 h 5129209"/>
              <a:gd name="connsiteX9" fmla="*/ 810239 w 8742444"/>
              <a:gd name="connsiteY9" fmla="*/ 4025703 h 5129209"/>
              <a:gd name="connsiteX10" fmla="*/ 823887 w 8742444"/>
              <a:gd name="connsiteY10" fmla="*/ 3996098 h 5129209"/>
              <a:gd name="connsiteX11" fmla="*/ 810454 w 8742444"/>
              <a:gd name="connsiteY11" fmla="*/ 4037310 h 5129209"/>
              <a:gd name="connsiteX12" fmla="*/ 750347 w 8742444"/>
              <a:gd name="connsiteY12" fmla="*/ 4188720 h 5129209"/>
              <a:gd name="connsiteX13" fmla="*/ 2178442 w 8742444"/>
              <a:gd name="connsiteY13" fmla="*/ 3020318 h 5129209"/>
              <a:gd name="connsiteX14" fmla="*/ 2435137 w 8742444"/>
              <a:gd name="connsiteY14" fmla="*/ 1994840 h 5129209"/>
              <a:gd name="connsiteX15" fmla="*/ 1314354 w 8742444"/>
              <a:gd name="connsiteY15" fmla="*/ 404813 h 5129209"/>
              <a:gd name="connsiteX16" fmla="*/ 1234815 w 8742444"/>
              <a:gd name="connsiteY16" fmla="*/ 404813 h 5129209"/>
              <a:gd name="connsiteX17" fmla="*/ 1264642 w 8742444"/>
              <a:gd name="connsiteY17" fmla="*/ 487634 h 5129209"/>
              <a:gd name="connsiteX18" fmla="*/ 1232516 w 8742444"/>
              <a:gd name="connsiteY18" fmla="*/ 405780 h 5129209"/>
              <a:gd name="connsiteX19" fmla="*/ 1076382 w 8742444"/>
              <a:gd name="connsiteY19" fmla="*/ 123920 h 51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2444" h="5129209">
                <a:moveTo>
                  <a:pt x="1334560" y="716908"/>
                </a:moveTo>
                <a:lnTo>
                  <a:pt x="1343617" y="750175"/>
                </a:lnTo>
                <a:lnTo>
                  <a:pt x="1344202" y="753265"/>
                </a:lnTo>
                <a:close/>
                <a:moveTo>
                  <a:pt x="981852" y="0"/>
                </a:moveTo>
                <a:lnTo>
                  <a:pt x="8742444" y="0"/>
                </a:lnTo>
                <a:lnTo>
                  <a:pt x="8742444" y="5129209"/>
                </a:lnTo>
                <a:lnTo>
                  <a:pt x="0" y="5129209"/>
                </a:lnTo>
                <a:lnTo>
                  <a:pt x="0" y="5126522"/>
                </a:lnTo>
                <a:lnTo>
                  <a:pt x="55645" y="5126673"/>
                </a:lnTo>
                <a:cubicBezTo>
                  <a:pt x="306347" y="4911399"/>
                  <a:pt x="576260" y="4514276"/>
                  <a:pt x="810239" y="4025703"/>
                </a:cubicBezTo>
                <a:lnTo>
                  <a:pt x="823887" y="3996098"/>
                </a:lnTo>
                <a:lnTo>
                  <a:pt x="810454" y="4037310"/>
                </a:lnTo>
                <a:cubicBezTo>
                  <a:pt x="791925" y="4088674"/>
                  <a:pt x="772040" y="4138697"/>
                  <a:pt x="750347" y="4188720"/>
                </a:cubicBezTo>
                <a:cubicBezTo>
                  <a:pt x="1578280" y="3910019"/>
                  <a:pt x="2022978" y="3556282"/>
                  <a:pt x="2178442" y="3020318"/>
                </a:cubicBezTo>
                <a:cubicBezTo>
                  <a:pt x="2229057" y="2848810"/>
                  <a:pt x="2333905" y="2462916"/>
                  <a:pt x="2435137" y="1994840"/>
                </a:cubicBezTo>
                <a:cubicBezTo>
                  <a:pt x="2648447" y="1001520"/>
                  <a:pt x="1975977" y="404813"/>
                  <a:pt x="1314354" y="404813"/>
                </a:cubicBezTo>
                <a:cubicBezTo>
                  <a:pt x="1234815" y="404813"/>
                  <a:pt x="1234815" y="404813"/>
                  <a:pt x="1234815" y="404813"/>
                </a:cubicBezTo>
                <a:lnTo>
                  <a:pt x="1264642" y="487634"/>
                </a:lnTo>
                <a:lnTo>
                  <a:pt x="1232516" y="405780"/>
                </a:lnTo>
                <a:cubicBezTo>
                  <a:pt x="1188500" y="306092"/>
                  <a:pt x="1136657" y="211808"/>
                  <a:pt x="1076382" y="1239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GB">
              <a:solidFill>
                <a:srgbClr val="1F2A44"/>
              </a:solidFill>
              <a:latin typeface="Corbel" panose="020B0503020204020204" pitchFamily="34" charset="0"/>
            </a:endParaRPr>
          </a:p>
        </p:txBody>
      </p:sp>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256883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98599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884597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021846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78174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351355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514679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80845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7654204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607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66298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061529"/>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825691"/>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300873"/>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8424746"/>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935704"/>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23634353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0.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9.jpg"/><Relationship Id="rId2" Type="http://schemas.openxmlformats.org/officeDocument/2006/relationships/slideLayout" Target="../slideLayouts/slideLayout56.xml"/><Relationship Id="rId16" Type="http://schemas.openxmlformats.org/officeDocument/2006/relationships/theme" Target="../theme/theme1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theme" Target="../theme/theme1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image" Target="../media/image24.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theme" Target="../theme/theme9.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image" Target="../media/image9.png"/><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 id="2147484072" r:id="rId2"/>
    <p:sldLayoutId id="2147484075" r:id="rId3"/>
    <p:sldLayoutId id="2147484076" r:id="rId4"/>
    <p:sldLayoutId id="2147484078" r:id="rId5"/>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64DE79-268F-4C1A-8933-263129D2AF90}" type="datetimeFigureOut">
              <a:rPr lang="en-US" smtClean="0">
                <a:solidFill>
                  <a:srgbClr val="000000">
                    <a:tint val="75000"/>
                  </a:srgbClr>
                </a:solidFill>
                <a:latin typeface="Calibri" panose="020F0502020204030204"/>
                <a:cs typeface="+mn-cs"/>
              </a:rPr>
              <a:pPr fontAlgn="auto">
                <a:spcBef>
                  <a:spcPts val="0"/>
                </a:spcBef>
                <a:spcAft>
                  <a:spcPts val="0"/>
                </a:spcAft>
              </a:pPr>
              <a:t>9/10/2019</a:t>
            </a:fld>
            <a:endParaRPr lang="en-US" dirty="0">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a:solidFill>
                  <a:srgbClr val="000000">
                    <a:tint val="75000"/>
                  </a:srgbClr>
                </a:solidFill>
                <a:latin typeface="Calibri" panose="020F0502020204030204"/>
                <a:cs typeface="+mn-cs"/>
              </a:rPr>
              <a:t>  3 Simple Steps to MS CSP   </a:t>
            </a:r>
            <a:fld id="{48EFEC78-474E-4F82-9560-0B18600D68C3}"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dirty="0">
              <a:solidFill>
                <a:srgbClr val="000000">
                  <a:tint val="75000"/>
                </a:srgbClr>
              </a:solidFill>
              <a:latin typeface="Calibri" panose="020F0502020204030204"/>
              <a:cs typeface="+mn-cs"/>
            </a:endParaRP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28592"/>
            <a:ext cx="12225860" cy="6829408"/>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4573" y="6019800"/>
            <a:ext cx="4673600" cy="1054904"/>
          </a:xfrm>
          <a:prstGeom prst="rect">
            <a:avLst/>
          </a:prstGeom>
        </p:spPr>
      </p:pic>
    </p:spTree>
    <p:extLst>
      <p:ext uri="{BB962C8B-B14F-4D97-AF65-F5344CB8AC3E}">
        <p14:creationId xmlns:p14="http://schemas.microsoft.com/office/powerpoint/2010/main" val="321226289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rgbClr val="1F2A44"/>
                </a:solidFill>
                <a:latin typeface="Corbel" panose="020B0503020204020204" pitchFamily="34" charset="0"/>
                <a:cs typeface="Arial" panose="020B0604020202020204" pitchFamily="34" charset="0"/>
              </a:rPr>
              <a:pPr/>
              <a:t>‹#›</a:t>
            </a:fld>
            <a:endParaRPr lang="en-US" sz="800" dirty="0">
              <a:solidFill>
                <a:srgbClr val="1F2A44"/>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71731211"/>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 id="2147484127" r:id="rId19"/>
    <p:sldLayoutId id="2147484128" r:id="rId20"/>
    <p:sldLayoutId id="2147484129" r:id="rId21"/>
    <p:sldLayoutId id="2147484130" r:id="rId22"/>
    <p:sldLayoutId id="2147484131" r:id="rId23"/>
    <p:sldLayoutId id="2147484132" r:id="rId24"/>
    <p:sldLayoutId id="2147484133" r:id="rId25"/>
    <p:sldLayoutId id="2147484134" r:id="rId26"/>
    <p:sldLayoutId id="2147484135" r:id="rId27"/>
    <p:sldLayoutId id="2147484136" r:id="rId28"/>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 id="2147484080" r:id="rId2"/>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ch_Data_Sales_02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Parallelogram 7"/>
          <p:cNvSpPr/>
          <p:nvPr userDrawn="1"/>
        </p:nvSpPr>
        <p:spPr>
          <a:xfrm flipV="1">
            <a:off x="4963701" y="0"/>
            <a:ext cx="7235488" cy="4663195"/>
          </a:xfrm>
          <a:custGeom>
            <a:avLst/>
            <a:gdLst>
              <a:gd name="connsiteX0" fmla="*/ 0 w 8166724"/>
              <a:gd name="connsiteY0" fmla="*/ 3488850 h 3488850"/>
              <a:gd name="connsiteX1" fmla="*/ 998055 w 8166724"/>
              <a:gd name="connsiteY1" fmla="*/ 0 h 3488850"/>
              <a:gd name="connsiteX2" fmla="*/ 8166724 w 8166724"/>
              <a:gd name="connsiteY2" fmla="*/ 0 h 3488850"/>
              <a:gd name="connsiteX3" fmla="*/ 7168669 w 8166724"/>
              <a:gd name="connsiteY3" fmla="*/ 3488850 h 3488850"/>
              <a:gd name="connsiteX4" fmla="*/ 0 w 8166724"/>
              <a:gd name="connsiteY4" fmla="*/ 3488850 h 3488850"/>
              <a:gd name="connsiteX0" fmla="*/ 0 w 8166724"/>
              <a:gd name="connsiteY0" fmla="*/ 3488850 h 3488850"/>
              <a:gd name="connsiteX1" fmla="*/ 998055 w 8166724"/>
              <a:gd name="connsiteY1" fmla="*/ 0 h 3488850"/>
              <a:gd name="connsiteX2" fmla="*/ 8166724 w 8166724"/>
              <a:gd name="connsiteY2" fmla="*/ 0 h 3488850"/>
              <a:gd name="connsiteX3" fmla="*/ 5408235 w 8166724"/>
              <a:gd name="connsiteY3" fmla="*/ 3488850 h 3488850"/>
              <a:gd name="connsiteX4" fmla="*/ 0 w 8166724"/>
              <a:gd name="connsiteY4" fmla="*/ 3488850 h 3488850"/>
              <a:gd name="connsiteX0" fmla="*/ 0 w 5423524"/>
              <a:gd name="connsiteY0" fmla="*/ 3497396 h 3497396"/>
              <a:gd name="connsiteX1" fmla="*/ 998055 w 5423524"/>
              <a:gd name="connsiteY1" fmla="*/ 8546 h 3497396"/>
              <a:gd name="connsiteX2" fmla="*/ 5423524 w 5423524"/>
              <a:gd name="connsiteY2" fmla="*/ 0 h 3497396"/>
              <a:gd name="connsiteX3" fmla="*/ 5408235 w 5423524"/>
              <a:gd name="connsiteY3" fmla="*/ 3497396 h 3497396"/>
              <a:gd name="connsiteX4" fmla="*/ 0 w 5423524"/>
              <a:gd name="connsiteY4" fmla="*/ 3497396 h 3497396"/>
              <a:gd name="connsiteX0" fmla="*/ 0 w 5426616"/>
              <a:gd name="connsiteY0" fmla="*/ 3497396 h 3497396"/>
              <a:gd name="connsiteX1" fmla="*/ 998055 w 5426616"/>
              <a:gd name="connsiteY1" fmla="*/ 8546 h 3497396"/>
              <a:gd name="connsiteX2" fmla="*/ 5423524 w 5426616"/>
              <a:gd name="connsiteY2" fmla="*/ 0 h 3497396"/>
              <a:gd name="connsiteX3" fmla="*/ 5425326 w 5426616"/>
              <a:gd name="connsiteY3" fmla="*/ 3497396 h 3497396"/>
              <a:gd name="connsiteX4" fmla="*/ 0 w 5426616"/>
              <a:gd name="connsiteY4" fmla="*/ 3497396 h 34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616" h="3497396">
                <a:moveTo>
                  <a:pt x="0" y="3497396"/>
                </a:moveTo>
                <a:lnTo>
                  <a:pt x="998055" y="8546"/>
                </a:lnTo>
                <a:lnTo>
                  <a:pt x="5423524" y="0"/>
                </a:lnTo>
                <a:cubicBezTo>
                  <a:pt x="5418428" y="1165799"/>
                  <a:pt x="5430422" y="2331597"/>
                  <a:pt x="5425326" y="3497396"/>
                </a:cubicBezTo>
                <a:lnTo>
                  <a:pt x="0" y="3497396"/>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dirty="0">
              <a:solidFill>
                <a:prstClr val="white"/>
              </a:solidFill>
            </a:endParaRPr>
          </a:p>
        </p:txBody>
      </p:sp>
      <p:sp>
        <p:nvSpPr>
          <p:cNvPr id="10" name="TextBox 9"/>
          <p:cNvSpPr txBox="1"/>
          <p:nvPr userDrawn="1"/>
        </p:nvSpPr>
        <p:spPr>
          <a:xfrm>
            <a:off x="5434949" y="102549"/>
            <a:ext cx="6548641" cy="369332"/>
          </a:xfrm>
          <a:prstGeom prst="rect">
            <a:avLst/>
          </a:prstGeom>
          <a:noFill/>
        </p:spPr>
        <p:txBody>
          <a:bodyPr wrap="square" rtlCol="0">
            <a:spAutoFit/>
          </a:bodyPr>
          <a:lstStyle/>
          <a:p>
            <a:pPr defTabSz="609585" fontAlgn="auto">
              <a:spcBef>
                <a:spcPts val="0"/>
              </a:spcBef>
              <a:spcAft>
                <a:spcPts val="0"/>
              </a:spcAft>
            </a:pPr>
            <a:r>
              <a:rPr lang="en-US" dirty="0">
                <a:solidFill>
                  <a:prstClr val="white"/>
                </a:solidFill>
                <a:latin typeface="Arial" charset="0"/>
                <a:ea typeface="Arial" charset="0"/>
              </a:rPr>
              <a:t>Agenda</a:t>
            </a:r>
          </a:p>
        </p:txBody>
      </p:sp>
    </p:spTree>
    <p:extLst>
      <p:ext uri="{BB962C8B-B14F-4D97-AF65-F5344CB8AC3E}">
        <p14:creationId xmlns:p14="http://schemas.microsoft.com/office/powerpoint/2010/main" val="994766945"/>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91998"/>
      </p:ext>
    </p:extLst>
  </p:cSld>
  <p:clrMap bg1="lt1" tx1="dk1" bg2="lt2" tx2="dk2" accent1="accent1" accent2="accent2" accent3="accent3" accent4="accent4" accent5="accent5" accent6="accent6" hlink="hlink" folHlink="folHlink"/>
  <p:sldLayoutIdLst>
    <p:sldLayoutId id="2147484008"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231025"/>
      </p:ext>
    </p:extLst>
  </p:cSld>
  <p:clrMap bg1="lt1" tx1="dk1" bg2="lt2" tx2="dk2" accent1="accent1" accent2="accent2" accent3="accent3" accent4="accent4" accent5="accent5" accent6="accent6" hlink="hlink" folHlink="folHlink"/>
  <p:sldLayoutIdLst>
    <p:sldLayoutId id="2147484010"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465627"/>
      </p:ext>
    </p:extLst>
  </p:cSld>
  <p:clrMap bg1="lt1" tx1="dk1" bg2="lt2" tx2="dk2" accent1="accent1" accent2="accent2" accent3="accent3" accent4="accent4" accent5="accent5" accent6="accent6" hlink="hlink" folHlink="folHlink"/>
  <p:sldLayoutIdLst>
    <p:sldLayoutId id="214748401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14926"/>
            <a:ext cx="12192000" cy="63153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5" name="Rectangle 14"/>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6" name="Straight Connector 15"/>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8" name="Rectangle 17"/>
          <p:cNvSpPr/>
          <p:nvPr userDrawn="1"/>
        </p:nvSpPr>
        <p:spPr>
          <a:xfrm>
            <a:off x="0" y="0"/>
            <a:ext cx="12192000" cy="72053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9"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26" name="Straight Connector 25"/>
          <p:cNvCxnSpPr/>
          <p:nvPr userDrawn="1"/>
        </p:nvCxnSpPr>
        <p:spPr>
          <a:xfrm>
            <a:off x="0" y="72053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75212"/>
      </p:ext>
    </p:extLst>
  </p:cSld>
  <p:clrMap bg1="lt1" tx1="dk1" bg2="lt2" tx2="dk2" accent1="accent1" accent2="accent2" accent3="accent3" accent4="accent4" accent5="accent5" accent6="accent6" hlink="hlink" folHlink="folHlink"/>
  <p:sldLayoutIdLst>
    <p:sldLayoutId id="2147484014" r:id="rId1"/>
    <p:sldLayoutId id="214748401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nference-graph.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256765"/>
            <a:ext cx="5800877" cy="517684"/>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7" name="Straight Connector 6"/>
          <p:cNvCxnSpPr/>
          <p:nvPr userDrawn="1"/>
        </p:nvCxnSpPr>
        <p:spPr>
          <a:xfrm>
            <a:off x="0" y="774448"/>
            <a:ext cx="5893944"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
        <p:nvSpPr>
          <p:cNvPr id="11" name="Parallelogram 4"/>
          <p:cNvSpPr/>
          <p:nvPr userDrawn="1"/>
        </p:nvSpPr>
        <p:spPr>
          <a:xfrm>
            <a:off x="222991" y="256763"/>
            <a:ext cx="5856719" cy="517685"/>
          </a:xfrm>
          <a:custGeom>
            <a:avLst/>
            <a:gdLst>
              <a:gd name="connsiteX0" fmla="*/ 0 w 4423123"/>
              <a:gd name="connsiteY0" fmla="*/ 388264 h 388264"/>
              <a:gd name="connsiteX1" fmla="*/ 111071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4423123"/>
              <a:gd name="connsiteY0" fmla="*/ 388264 h 388264"/>
              <a:gd name="connsiteX1" fmla="*/ 636589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3876585"/>
              <a:gd name="connsiteY0" fmla="*/ 388264 h 388264"/>
              <a:gd name="connsiteX1" fmla="*/ 90051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5968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28645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585" h="388264">
                <a:moveTo>
                  <a:pt x="0" y="388264"/>
                </a:moveTo>
                <a:cubicBezTo>
                  <a:pt x="1989" y="258843"/>
                  <a:pt x="26656" y="129421"/>
                  <a:pt x="28645" y="0"/>
                </a:cubicBezTo>
                <a:lnTo>
                  <a:pt x="3876585" y="0"/>
                </a:lnTo>
                <a:lnTo>
                  <a:pt x="3765514" y="388264"/>
                </a:lnTo>
                <a:lnTo>
                  <a:pt x="0" y="388264"/>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9" name="Straight Connector 8"/>
          <p:cNvCxnSpPr/>
          <p:nvPr userDrawn="1"/>
        </p:nvCxnSpPr>
        <p:spPr>
          <a:xfrm flipH="1">
            <a:off x="148538" y="256762"/>
            <a:ext cx="124140" cy="900157"/>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009676"/>
      </p:ext>
    </p:extLst>
  </p:cSld>
  <p:clrMap bg1="lt1" tx1="dk1" bg2="lt2" tx2="dk2" accent1="accent1" accent2="accent2" accent3="accent3" accent4="accent4" accent5="accent5" accent6="accent6" hlink="hlink" folHlink="folHlink"/>
  <p:sldLayoutIdLst>
    <p:sldLayoutId id="2147484017"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71849729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50"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62" r:id="rId27"/>
    <p:sldLayoutId id="2147484063" r:id="rId28"/>
    <p:sldLayoutId id="2147484064" r:id="rId29"/>
    <p:sldLayoutId id="2147484065" r:id="rId30"/>
    <p:sldLayoutId id="2147484077" r:id="rId31"/>
    <p:sldLayoutId id="2147484079" r:id="rId32"/>
    <p:sldLayoutId id="2147484082" r:id="rId33"/>
    <p:sldLayoutId id="2147484083" r:id="rId34"/>
    <p:sldLayoutId id="2147484084" r:id="rId35"/>
    <p:sldLayoutId id="2147484085" r:id="rId36"/>
    <p:sldLayoutId id="2147484087" r:id="rId37"/>
    <p:sldLayoutId id="2147484088" r:id="rId38"/>
    <p:sldLayoutId id="2147484089" r:id="rId39"/>
    <p:sldLayoutId id="2147484106" r:id="rId40"/>
    <p:sldLayoutId id="2147484107" r:id="rId41"/>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7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levelup.techdata.com/viewdocument/azure-ses-setup-guide?CommunityKey=ff0760b3-a01c-4ff7-a6a0-8d750ae5385a&amp;tab=librarydocuments" TargetMode="External"/><Relationship Id="rId3" Type="http://schemas.openxmlformats.org/officeDocument/2006/relationships/hyperlink" Target="https://levelup.techdata.com/viewdocument/azure-iaas-battlecard?CommunityKey=ff0760b3-a01c-4ff7-a6a0-8d750ae5385a&amp;tab=librarydocuments" TargetMode="External"/><Relationship Id="rId7" Type="http://schemas.openxmlformats.org/officeDocument/2006/relationships/hyperlink" Target="https://levelup.techdata.com/viewdocument/data-sheet-customer-streamone-white?CommunityKey=ff0760b3-a01c-4ff7-a6a0-8d750ae5385a&amp;tab=librarydocument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https://levelup.techdata.com/viewdocument/customer-presentation-azure-cloud-c?CommunityKey=ff0760b3-a01c-4ff7-a6a0-8d750ae5385a&amp;tab=librarydocuments" TargetMode="External"/><Relationship Id="rId5" Type="http://schemas.openxmlformats.org/officeDocument/2006/relationships/hyperlink" Target="https://levelup.techdata.com/viewdocument/why-resell-training-services-battle-1?CommunityKey=ff0760b3-a01c-4ff7-a6a0-8d750ae5385a&amp;tab=librarydocuments" TargetMode="External"/><Relationship Id="rId10" Type="http://schemas.openxmlformats.org/officeDocument/2006/relationships/hyperlink" Target="http://info.techdata.com/Partner-Investment-Request.html" TargetMode="External"/><Relationship Id="rId4" Type="http://schemas.openxmlformats.org/officeDocument/2006/relationships/hyperlink" Target="https://levelup.techdata.com/viewdocument/streamone-enterprise-solutions-batt?CommunityKey=ff0760b3-a01c-4ff7-a6a0-8d750ae5385a&amp;tab=librarydocuments" TargetMode="External"/><Relationship Id="rId9" Type="http://schemas.openxmlformats.org/officeDocument/2006/relationships/hyperlink" Target="http://info.techdata.com/MS-Azure-Cloud-Assessment-Quoting-and-Proof-of-Concept-Guide.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cloudpracticebuilder@techdatacloud.com" TargetMode="External"/><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techdatacloud.com.au/" TargetMode="Externa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600" dirty="0"/>
              <a:t>Azure Partner Information Kit</a:t>
            </a:r>
          </a:p>
        </p:txBody>
      </p:sp>
      <p:sp>
        <p:nvSpPr>
          <p:cNvPr id="8" name="Text Placeholder 7"/>
          <p:cNvSpPr>
            <a:spLocks noGrp="1"/>
          </p:cNvSpPr>
          <p:nvPr>
            <p:ph type="subTitle" idx="1"/>
          </p:nvPr>
        </p:nvSpPr>
        <p:spPr/>
        <p:txBody>
          <a:bodyPr/>
          <a:lstStyle/>
          <a:p>
            <a:r>
              <a:rPr lang="en-US" dirty="0"/>
              <a:t>Level 1: Cloud Control</a:t>
            </a:r>
          </a:p>
          <a:p>
            <a:endParaRPr lang="en-US" dirty="0"/>
          </a:p>
        </p:txBody>
      </p:sp>
      <p:sp>
        <p:nvSpPr>
          <p:cNvPr id="6" name="TextBox 5"/>
          <p:cNvSpPr txBox="1"/>
          <p:nvPr/>
        </p:nvSpPr>
        <p:spPr>
          <a:xfrm>
            <a:off x="10536697" y="6212745"/>
            <a:ext cx="1713697" cy="297454"/>
          </a:xfrm>
          <a:prstGeom prst="rect">
            <a:avLst/>
          </a:prstGeom>
          <a:noFill/>
        </p:spPr>
        <p:txBody>
          <a:bodyPr wrap="square" rtlCol="0">
            <a:spAutoFit/>
          </a:bodyPr>
          <a:lstStyle/>
          <a:p>
            <a:pPr algn="ctr"/>
            <a:r>
              <a:rPr lang="en-US" sz="1333" b="1" i="1" dirty="0">
                <a:solidFill>
                  <a:schemeClr val="bg1"/>
                </a:solidFill>
                <a:latin typeface="Helvetica Neue Light"/>
              </a:rPr>
              <a:t>techdata.com</a:t>
            </a:r>
          </a:p>
        </p:txBody>
      </p:sp>
    </p:spTree>
    <p:extLst>
      <p:ext uri="{BB962C8B-B14F-4D97-AF65-F5344CB8AC3E}">
        <p14:creationId xmlns:p14="http://schemas.microsoft.com/office/powerpoint/2010/main" val="15697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13911" y="3022626"/>
            <a:ext cx="4974767" cy="3535986"/>
          </a:xfrm>
          <a:prstGeom prst="rect">
            <a:avLst/>
          </a:prstGeom>
        </p:spPr>
      </p:pic>
      <p:sp>
        <p:nvSpPr>
          <p:cNvPr id="2" name="Title 1"/>
          <p:cNvSpPr>
            <a:spLocks noGrp="1"/>
          </p:cNvSpPr>
          <p:nvPr>
            <p:ph type="title"/>
          </p:nvPr>
        </p:nvSpPr>
        <p:spPr>
          <a:xfrm>
            <a:off x="508210" y="482768"/>
            <a:ext cx="11126510" cy="792162"/>
          </a:xfrm>
        </p:spPr>
        <p:txBody>
          <a:bodyPr/>
          <a:lstStyle/>
          <a:p>
            <a:r>
              <a:rPr lang="en-US" sz="3200" dirty="0"/>
              <a:t>The Solution: StreamOne Enterprise Solutions Cloud Platform</a:t>
            </a:r>
          </a:p>
        </p:txBody>
      </p:sp>
      <p:grpSp>
        <p:nvGrpSpPr>
          <p:cNvPr id="17" name="Group 16"/>
          <p:cNvGrpSpPr/>
          <p:nvPr/>
        </p:nvGrpSpPr>
        <p:grpSpPr>
          <a:xfrm>
            <a:off x="389245" y="2217594"/>
            <a:ext cx="6224666" cy="3945305"/>
            <a:chOff x="508210" y="1855400"/>
            <a:chExt cx="6354967" cy="3945305"/>
          </a:xfrm>
        </p:grpSpPr>
        <p:sp>
          <p:nvSpPr>
            <p:cNvPr id="9" name="Freeform 8"/>
            <p:cNvSpPr/>
            <p:nvPr/>
          </p:nvSpPr>
          <p:spPr bwMode="auto">
            <a:xfrm>
              <a:off x="525932" y="1855400"/>
              <a:ext cx="6238148" cy="331142"/>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Centralizes accounts into consolidated billing model </a:t>
              </a:r>
            </a:p>
          </p:txBody>
        </p:sp>
        <p:sp>
          <p:nvSpPr>
            <p:cNvPr id="10" name="Freeform 9"/>
            <p:cNvSpPr/>
            <p:nvPr/>
          </p:nvSpPr>
          <p:spPr bwMode="auto">
            <a:xfrm>
              <a:off x="525931" y="2186542"/>
              <a:ext cx="6337246" cy="807303"/>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a:lstStyle/>
            <a:p>
              <a:pPr marL="173034" lvl="1" indent="-173034" defTabSz="666734" fontAlgn="auto">
                <a:spcBef>
                  <a:spcPts val="0"/>
                </a:spcBef>
                <a:spcAft>
                  <a:spcPts val="600"/>
                </a:spcAft>
                <a:buFont typeface="Wingdings" charset="0"/>
                <a:buChar char="ü"/>
              </a:pPr>
              <a:r>
                <a:rPr lang="en-US" altLang="en-US" sz="1600" dirty="0">
                  <a:solidFill>
                    <a:prstClr val="black"/>
                  </a:solidFill>
                  <a:latin typeface="+mj-lt"/>
                </a:rPr>
                <a:t>Reduce account sprawl</a:t>
              </a:r>
            </a:p>
            <a:p>
              <a:pPr marL="173034" lvl="1" indent="-173034" defTabSz="666734" fontAlgn="auto">
                <a:spcBef>
                  <a:spcPts val="0"/>
                </a:spcBef>
                <a:spcAft>
                  <a:spcPts val="600"/>
                </a:spcAft>
                <a:buFont typeface="Wingdings" charset="0"/>
                <a:buChar char="ü"/>
              </a:pPr>
              <a:r>
                <a:rPr lang="en-US" altLang="en-US" sz="1600" dirty="0">
                  <a:solidFill>
                    <a:prstClr val="black"/>
                  </a:solidFill>
                  <a:latin typeface="+mj-lt"/>
                </a:rPr>
                <a:t>Take advantage of compute and storage volume tiers</a:t>
              </a:r>
              <a:endParaRPr lang="en-US" altLang="en-US" sz="1600" b="1" dirty="0">
                <a:solidFill>
                  <a:srgbClr val="FF0000"/>
                </a:solidFill>
                <a:latin typeface="+mj-lt"/>
              </a:endParaRPr>
            </a:p>
          </p:txBody>
        </p:sp>
        <p:sp>
          <p:nvSpPr>
            <p:cNvPr id="11" name="Freeform 10"/>
            <p:cNvSpPr/>
            <p:nvPr/>
          </p:nvSpPr>
          <p:spPr bwMode="auto">
            <a:xfrm>
              <a:off x="508210" y="2978537"/>
              <a:ext cx="6273590" cy="31589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Accurately maps charge-back costs</a:t>
              </a:r>
            </a:p>
          </p:txBody>
        </p:sp>
        <p:sp>
          <p:nvSpPr>
            <p:cNvPr id="12" name="Freeform 11"/>
            <p:cNvSpPr/>
            <p:nvPr/>
          </p:nvSpPr>
          <p:spPr bwMode="auto">
            <a:xfrm>
              <a:off x="508210" y="3345066"/>
              <a:ext cx="6255869" cy="1134136"/>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1270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Improve oversight/control of departmental spend </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Accurately assign and manage charge-back costs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Provides granular reporting for departmental level visibility</a:t>
              </a:r>
            </a:p>
          </p:txBody>
        </p:sp>
        <p:sp>
          <p:nvSpPr>
            <p:cNvPr id="14" name="Freeform 13"/>
            <p:cNvSpPr/>
            <p:nvPr/>
          </p:nvSpPr>
          <p:spPr bwMode="auto">
            <a:xfrm>
              <a:off x="525931" y="4479202"/>
              <a:ext cx="6272704" cy="329113"/>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Streamlines management </a:t>
              </a:r>
            </a:p>
          </p:txBody>
        </p:sp>
        <p:sp>
          <p:nvSpPr>
            <p:cNvPr id="15" name="Freeform 14"/>
            <p:cNvSpPr/>
            <p:nvPr/>
          </p:nvSpPr>
          <p:spPr bwMode="auto">
            <a:xfrm>
              <a:off x="508210" y="4779785"/>
              <a:ext cx="6273590" cy="102092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Built-in approval based workflows with customizable templates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Easy migrate existing subscriptions and link new accounts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Department level self-service portal for </a:t>
              </a:r>
              <a:r>
                <a:rPr lang="en-US" sz="1600" dirty="0">
                  <a:solidFill>
                    <a:schemeClr val="tx1"/>
                  </a:solidFill>
                  <a:latin typeface="+mj-lt"/>
                  <a:cs typeface="Arial" panose="020B0604020202020204" pitchFamily="34" charset="0"/>
                </a:rPr>
                <a:t>new subscription </a:t>
              </a:r>
              <a:r>
                <a:rPr lang="en-US" sz="1600" dirty="0">
                  <a:solidFill>
                    <a:prstClr val="black"/>
                  </a:solidFill>
                  <a:latin typeface="+mj-lt"/>
                  <a:cs typeface="Arial" panose="020B0604020202020204" pitchFamily="34" charset="0"/>
                </a:rPr>
                <a:t>requests</a:t>
              </a:r>
            </a:p>
          </p:txBody>
        </p:sp>
      </p:grpSp>
      <p:pic>
        <p:nvPicPr>
          <p:cNvPr id="3" name="Picture 2"/>
          <p:cNvPicPr>
            <a:picLocks noChangeAspect="1"/>
          </p:cNvPicPr>
          <p:nvPr/>
        </p:nvPicPr>
        <p:blipFill>
          <a:blip r:embed="rId3"/>
          <a:stretch>
            <a:fillRect/>
          </a:stretch>
        </p:blipFill>
        <p:spPr>
          <a:xfrm>
            <a:off x="8489634" y="2094964"/>
            <a:ext cx="3572625" cy="2860838"/>
          </a:xfrm>
          <a:prstGeom prst="rect">
            <a:avLst/>
          </a:prstGeom>
        </p:spPr>
      </p:pic>
      <p:sp>
        <p:nvSpPr>
          <p:cNvPr id="18" name="TextBox 17"/>
          <p:cNvSpPr txBox="1"/>
          <p:nvPr/>
        </p:nvSpPr>
        <p:spPr>
          <a:xfrm>
            <a:off x="250297" y="1448633"/>
            <a:ext cx="11179703" cy="646331"/>
          </a:xfrm>
          <a:prstGeom prst="rect">
            <a:avLst/>
          </a:prstGeom>
          <a:noFill/>
        </p:spPr>
        <p:txBody>
          <a:bodyPr wrap="square" rtlCol="0">
            <a:spAutoFit/>
          </a:bodyPr>
          <a:lstStyle/>
          <a:p>
            <a:r>
              <a:rPr lang="en-US" dirty="0">
                <a:latin typeface="+mj-lt"/>
              </a:rPr>
              <a:t>StreamOne uniquely provides channel partners and their customers the ability to manage industry-leading cloud infrastructure services for greater efficiency with dashboards, analytics, and end-customer access and control.</a:t>
            </a:r>
          </a:p>
        </p:txBody>
      </p:sp>
    </p:spTree>
    <p:extLst>
      <p:ext uri="{BB962C8B-B14F-4D97-AF65-F5344CB8AC3E}">
        <p14:creationId xmlns:p14="http://schemas.microsoft.com/office/powerpoint/2010/main" val="6231994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7A90-1A5E-42F6-9E58-6A1634ACD0EA}"/>
              </a:ext>
            </a:extLst>
          </p:cNvPr>
          <p:cNvSpPr>
            <a:spLocks noGrp="1"/>
          </p:cNvSpPr>
          <p:nvPr>
            <p:ph type="title"/>
          </p:nvPr>
        </p:nvSpPr>
        <p:spPr>
          <a:xfrm>
            <a:off x="599734" y="727271"/>
            <a:ext cx="11126510" cy="792162"/>
          </a:xfrm>
        </p:spPr>
        <p:txBody>
          <a:bodyPr/>
          <a:lstStyle/>
          <a:p>
            <a:r>
              <a:rPr lang="en-US" dirty="0"/>
              <a:t>Build Your Revenue and Profit by adding Cloud Services to provide a more comprehensive customer solution</a:t>
            </a:r>
            <a:endParaRPr lang="en-GB" dirty="0"/>
          </a:p>
        </p:txBody>
      </p:sp>
      <p:sp>
        <p:nvSpPr>
          <p:cNvPr id="3" name="Freeform 5">
            <a:extLst>
              <a:ext uri="{FF2B5EF4-FFF2-40B4-BE49-F238E27FC236}">
                <a16:creationId xmlns:a16="http://schemas.microsoft.com/office/drawing/2014/main" id="{63A9097E-38AD-4E2E-AF60-99E22B4FE0AB}"/>
              </a:ext>
            </a:extLst>
          </p:cNvPr>
          <p:cNvSpPr>
            <a:spLocks/>
          </p:cNvSpPr>
          <p:nvPr/>
        </p:nvSpPr>
        <p:spPr bwMode="auto">
          <a:xfrm>
            <a:off x="4297095" y="1658556"/>
            <a:ext cx="1779096" cy="483245"/>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Assess</a:t>
            </a:r>
          </a:p>
        </p:txBody>
      </p:sp>
      <p:sp>
        <p:nvSpPr>
          <p:cNvPr id="4" name="Freeform 6">
            <a:extLst>
              <a:ext uri="{FF2B5EF4-FFF2-40B4-BE49-F238E27FC236}">
                <a16:creationId xmlns:a16="http://schemas.microsoft.com/office/drawing/2014/main" id="{10993D85-1457-4307-AC26-4534710D52E3}"/>
              </a:ext>
            </a:extLst>
          </p:cNvPr>
          <p:cNvSpPr>
            <a:spLocks/>
          </p:cNvSpPr>
          <p:nvPr/>
        </p:nvSpPr>
        <p:spPr bwMode="auto">
          <a:xfrm>
            <a:off x="6162989" y="1658556"/>
            <a:ext cx="1779096" cy="483245"/>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2"/>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Migrate</a:t>
            </a:r>
          </a:p>
        </p:txBody>
      </p:sp>
      <p:sp>
        <p:nvSpPr>
          <p:cNvPr id="5" name="Freeform 7">
            <a:extLst>
              <a:ext uri="{FF2B5EF4-FFF2-40B4-BE49-F238E27FC236}">
                <a16:creationId xmlns:a16="http://schemas.microsoft.com/office/drawing/2014/main" id="{DB29C41F-2446-4D15-B013-FE7ABDD656C0}"/>
              </a:ext>
            </a:extLst>
          </p:cNvPr>
          <p:cNvSpPr>
            <a:spLocks/>
          </p:cNvSpPr>
          <p:nvPr/>
        </p:nvSpPr>
        <p:spPr bwMode="auto">
          <a:xfrm>
            <a:off x="8028884"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Optimize</a:t>
            </a:r>
          </a:p>
        </p:txBody>
      </p:sp>
      <p:sp>
        <p:nvSpPr>
          <p:cNvPr id="6" name="Freeform 7">
            <a:extLst>
              <a:ext uri="{FF2B5EF4-FFF2-40B4-BE49-F238E27FC236}">
                <a16:creationId xmlns:a16="http://schemas.microsoft.com/office/drawing/2014/main" id="{DA00581A-EA94-4534-8536-DEAA2C473D0F}"/>
              </a:ext>
            </a:extLst>
          </p:cNvPr>
          <p:cNvSpPr>
            <a:spLocks/>
          </p:cNvSpPr>
          <p:nvPr/>
        </p:nvSpPr>
        <p:spPr bwMode="auto">
          <a:xfrm>
            <a:off x="9868786"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1"/>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a:solidFill>
                  <a:prstClr val="white"/>
                </a:solidFill>
                <a:latin typeface="Corbel"/>
              </a:rPr>
              <a:t>Manage</a:t>
            </a:r>
          </a:p>
        </p:txBody>
      </p:sp>
      <p:sp>
        <p:nvSpPr>
          <p:cNvPr id="7" name="Rectangle 6">
            <a:extLst>
              <a:ext uri="{FF2B5EF4-FFF2-40B4-BE49-F238E27FC236}">
                <a16:creationId xmlns:a16="http://schemas.microsoft.com/office/drawing/2014/main" id="{8EDAABA7-C0EE-4B97-A0F9-5155CD4F4DD0}"/>
              </a:ext>
            </a:extLst>
          </p:cNvPr>
          <p:cNvSpPr/>
          <p:nvPr/>
        </p:nvSpPr>
        <p:spPr>
          <a:xfrm>
            <a:off x="198818" y="2353036"/>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 name="Rectangle 7">
            <a:extLst>
              <a:ext uri="{FF2B5EF4-FFF2-40B4-BE49-F238E27FC236}">
                <a16:creationId xmlns:a16="http://schemas.microsoft.com/office/drawing/2014/main" id="{CC6ED15B-F16D-49D8-9D3E-6029DC37D81B}"/>
              </a:ext>
            </a:extLst>
          </p:cNvPr>
          <p:cNvSpPr/>
          <p:nvPr/>
        </p:nvSpPr>
        <p:spPr>
          <a:xfrm>
            <a:off x="-29781" y="2356754"/>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9" name="Text Placeholder 10">
            <a:extLst>
              <a:ext uri="{FF2B5EF4-FFF2-40B4-BE49-F238E27FC236}">
                <a16:creationId xmlns:a16="http://schemas.microsoft.com/office/drawing/2014/main" id="{89E10607-770B-4E83-BBD6-3EE95D10D636}"/>
              </a:ext>
            </a:extLst>
          </p:cNvPr>
          <p:cNvSpPr txBox="1">
            <a:spLocks/>
          </p:cNvSpPr>
          <p:nvPr/>
        </p:nvSpPr>
        <p:spPr>
          <a:xfrm>
            <a:off x="533400" y="2356754"/>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a:solidFill>
                  <a:srgbClr val="1F2A44"/>
                </a:solidFill>
              </a:rPr>
              <a:t>Instant portfolio expansion</a:t>
            </a:r>
          </a:p>
        </p:txBody>
      </p:sp>
      <p:sp>
        <p:nvSpPr>
          <p:cNvPr id="14" name="Rectangle 13">
            <a:extLst>
              <a:ext uri="{FF2B5EF4-FFF2-40B4-BE49-F238E27FC236}">
                <a16:creationId xmlns:a16="http://schemas.microsoft.com/office/drawing/2014/main" id="{24AC7DBF-FF9A-4D34-A2A4-A9368CE37B45}"/>
              </a:ext>
            </a:extLst>
          </p:cNvPr>
          <p:cNvSpPr/>
          <p:nvPr/>
        </p:nvSpPr>
        <p:spPr>
          <a:xfrm>
            <a:off x="198818" y="2889719"/>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 name="Rectangle 14">
            <a:extLst>
              <a:ext uri="{FF2B5EF4-FFF2-40B4-BE49-F238E27FC236}">
                <a16:creationId xmlns:a16="http://schemas.microsoft.com/office/drawing/2014/main" id="{A0F25704-8217-492F-AA14-81D0005BC460}"/>
              </a:ext>
            </a:extLst>
          </p:cNvPr>
          <p:cNvSpPr/>
          <p:nvPr/>
        </p:nvSpPr>
        <p:spPr>
          <a:xfrm>
            <a:off x="-29781" y="2889719"/>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6" name="Text Placeholder 10">
            <a:extLst>
              <a:ext uri="{FF2B5EF4-FFF2-40B4-BE49-F238E27FC236}">
                <a16:creationId xmlns:a16="http://schemas.microsoft.com/office/drawing/2014/main" id="{FE0C50FC-BF84-4712-93AF-664C3818B921}"/>
              </a:ext>
            </a:extLst>
          </p:cNvPr>
          <p:cNvSpPr txBox="1">
            <a:spLocks/>
          </p:cNvSpPr>
          <p:nvPr/>
        </p:nvSpPr>
        <p:spPr>
          <a:xfrm>
            <a:off x="533400" y="2889719"/>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Access to expertise and tools</a:t>
            </a:r>
          </a:p>
        </p:txBody>
      </p:sp>
      <p:sp>
        <p:nvSpPr>
          <p:cNvPr id="17" name="Rectangle 16">
            <a:extLst>
              <a:ext uri="{FF2B5EF4-FFF2-40B4-BE49-F238E27FC236}">
                <a16:creationId xmlns:a16="http://schemas.microsoft.com/office/drawing/2014/main" id="{876190A3-5665-4A60-918C-DF77B5DD6B05}"/>
              </a:ext>
            </a:extLst>
          </p:cNvPr>
          <p:cNvSpPr/>
          <p:nvPr/>
        </p:nvSpPr>
        <p:spPr>
          <a:xfrm>
            <a:off x="198818" y="342790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8" name="Rectangle 17">
            <a:extLst>
              <a:ext uri="{FF2B5EF4-FFF2-40B4-BE49-F238E27FC236}">
                <a16:creationId xmlns:a16="http://schemas.microsoft.com/office/drawing/2014/main" id="{027CBD0E-5F11-4FFA-A9D2-646432B4F590}"/>
              </a:ext>
            </a:extLst>
          </p:cNvPr>
          <p:cNvSpPr/>
          <p:nvPr/>
        </p:nvSpPr>
        <p:spPr>
          <a:xfrm>
            <a:off x="-29781" y="342790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9" name="Text Placeholder 10">
            <a:extLst>
              <a:ext uri="{FF2B5EF4-FFF2-40B4-BE49-F238E27FC236}">
                <a16:creationId xmlns:a16="http://schemas.microsoft.com/office/drawing/2014/main" id="{C64CB1A9-ED98-4176-8734-7A68034A41ED}"/>
              </a:ext>
            </a:extLst>
          </p:cNvPr>
          <p:cNvSpPr txBox="1">
            <a:spLocks/>
          </p:cNvSpPr>
          <p:nvPr/>
        </p:nvSpPr>
        <p:spPr>
          <a:xfrm>
            <a:off x="533400" y="342790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White label option for partners</a:t>
            </a:r>
          </a:p>
        </p:txBody>
      </p:sp>
      <p:sp>
        <p:nvSpPr>
          <p:cNvPr id="20" name="Rectangle 19">
            <a:extLst>
              <a:ext uri="{FF2B5EF4-FFF2-40B4-BE49-F238E27FC236}">
                <a16:creationId xmlns:a16="http://schemas.microsoft.com/office/drawing/2014/main" id="{2271D954-2157-459B-9262-C9C0B84B5C38}"/>
              </a:ext>
            </a:extLst>
          </p:cNvPr>
          <p:cNvSpPr/>
          <p:nvPr/>
        </p:nvSpPr>
        <p:spPr>
          <a:xfrm>
            <a:off x="198818" y="3960873"/>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1" name="Rectangle 20">
            <a:extLst>
              <a:ext uri="{FF2B5EF4-FFF2-40B4-BE49-F238E27FC236}">
                <a16:creationId xmlns:a16="http://schemas.microsoft.com/office/drawing/2014/main" id="{4DF611E7-ED23-4050-80C9-0EB5B4935EE1}"/>
              </a:ext>
            </a:extLst>
          </p:cNvPr>
          <p:cNvSpPr/>
          <p:nvPr/>
        </p:nvSpPr>
        <p:spPr>
          <a:xfrm>
            <a:off x="-29781" y="3960873"/>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 Placeholder 10">
            <a:extLst>
              <a:ext uri="{FF2B5EF4-FFF2-40B4-BE49-F238E27FC236}">
                <a16:creationId xmlns:a16="http://schemas.microsoft.com/office/drawing/2014/main" id="{752B3FE6-145E-40C2-99D0-4920A2D58B6A}"/>
              </a:ext>
            </a:extLst>
          </p:cNvPr>
          <p:cNvSpPr txBox="1">
            <a:spLocks/>
          </p:cNvSpPr>
          <p:nvPr/>
        </p:nvSpPr>
        <p:spPr>
          <a:xfrm>
            <a:off x="533399" y="3960873"/>
            <a:ext cx="3610137"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a:solidFill>
                  <a:srgbClr val="1F2A44"/>
                </a:solidFill>
              </a:rPr>
              <a:t>Enhance “trusted advisor” status with customers</a:t>
            </a:r>
          </a:p>
        </p:txBody>
      </p:sp>
      <p:sp>
        <p:nvSpPr>
          <p:cNvPr id="23" name="Rectangle 22">
            <a:extLst>
              <a:ext uri="{FF2B5EF4-FFF2-40B4-BE49-F238E27FC236}">
                <a16:creationId xmlns:a16="http://schemas.microsoft.com/office/drawing/2014/main" id="{4CE6A5FE-F4B8-46F0-93CD-E35271862CDE}"/>
              </a:ext>
            </a:extLst>
          </p:cNvPr>
          <p:cNvSpPr/>
          <p:nvPr/>
        </p:nvSpPr>
        <p:spPr>
          <a:xfrm>
            <a:off x="198818" y="449383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Rectangle 23">
            <a:extLst>
              <a:ext uri="{FF2B5EF4-FFF2-40B4-BE49-F238E27FC236}">
                <a16:creationId xmlns:a16="http://schemas.microsoft.com/office/drawing/2014/main" id="{6DD55FB1-6D81-4F9A-A73D-7BA9A58CA0EE}"/>
              </a:ext>
            </a:extLst>
          </p:cNvPr>
          <p:cNvSpPr/>
          <p:nvPr/>
        </p:nvSpPr>
        <p:spPr>
          <a:xfrm>
            <a:off x="-29781" y="449383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Text Placeholder 10">
            <a:extLst>
              <a:ext uri="{FF2B5EF4-FFF2-40B4-BE49-F238E27FC236}">
                <a16:creationId xmlns:a16="http://schemas.microsoft.com/office/drawing/2014/main" id="{5A78868F-89E6-49EB-A599-FF477E1851B9}"/>
              </a:ext>
            </a:extLst>
          </p:cNvPr>
          <p:cNvSpPr txBox="1">
            <a:spLocks/>
          </p:cNvSpPr>
          <p:nvPr/>
        </p:nvSpPr>
        <p:spPr>
          <a:xfrm>
            <a:off x="533400" y="449383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Grow margins </a:t>
            </a:r>
          </a:p>
        </p:txBody>
      </p:sp>
      <p:grpSp>
        <p:nvGrpSpPr>
          <p:cNvPr id="65" name="Group 64"/>
          <p:cNvGrpSpPr/>
          <p:nvPr/>
        </p:nvGrpSpPr>
        <p:grpSpPr>
          <a:xfrm>
            <a:off x="4297095" y="2321421"/>
            <a:ext cx="1791796" cy="2701106"/>
            <a:chOff x="4297095" y="2321421"/>
            <a:chExt cx="1791796" cy="2701106"/>
          </a:xfrm>
        </p:grpSpPr>
        <p:sp>
          <p:nvSpPr>
            <p:cNvPr id="41" name="Rectangle 40">
              <a:extLst>
                <a:ext uri="{FF2B5EF4-FFF2-40B4-BE49-F238E27FC236}">
                  <a16:creationId xmlns:a16="http://schemas.microsoft.com/office/drawing/2014/main" id="{25A3FD52-430C-4B55-A8B3-0904090E51FD}"/>
                </a:ext>
              </a:extLst>
            </p:cNvPr>
            <p:cNvSpPr/>
            <p:nvPr/>
          </p:nvSpPr>
          <p:spPr>
            <a:xfrm>
              <a:off x="429709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Cloud Planning and Strategy  Workshops</a:t>
              </a:r>
            </a:p>
          </p:txBody>
        </p:sp>
        <p:sp>
          <p:nvSpPr>
            <p:cNvPr id="45" name="Rectangle 44">
              <a:extLst>
                <a:ext uri="{FF2B5EF4-FFF2-40B4-BE49-F238E27FC236}">
                  <a16:creationId xmlns:a16="http://schemas.microsoft.com/office/drawing/2014/main" id="{88B5B295-F81A-41AF-B148-0C0A3AF1A614}"/>
                </a:ext>
              </a:extLst>
            </p:cNvPr>
            <p:cNvSpPr/>
            <p:nvPr/>
          </p:nvSpPr>
          <p:spPr>
            <a:xfrm>
              <a:off x="429709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Workload Placement and Vendor-Specific (AWS &amp; Azure) Assessments </a:t>
              </a:r>
            </a:p>
          </p:txBody>
        </p:sp>
        <p:sp>
          <p:nvSpPr>
            <p:cNvPr id="49" name="Rectangle 48">
              <a:extLst>
                <a:ext uri="{FF2B5EF4-FFF2-40B4-BE49-F238E27FC236}">
                  <a16:creationId xmlns:a16="http://schemas.microsoft.com/office/drawing/2014/main" id="{6D1023D5-7B74-4305-A05A-0B5F42BF1A5F}"/>
                </a:ext>
              </a:extLst>
            </p:cNvPr>
            <p:cNvSpPr/>
            <p:nvPr/>
          </p:nvSpPr>
          <p:spPr>
            <a:xfrm>
              <a:off x="429709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en-GB" sz="1100" kern="0" dirty="0">
                <a:solidFill>
                  <a:srgbClr val="1F2A44"/>
                </a:solidFill>
                <a:cs typeface="Arial" panose="020B0604020202020204" pitchFamily="34" charset="0"/>
              </a:endParaRPr>
            </a:p>
          </p:txBody>
        </p:sp>
        <p:sp>
          <p:nvSpPr>
            <p:cNvPr id="53" name="Rectangle 52">
              <a:extLst>
                <a:ext uri="{FF2B5EF4-FFF2-40B4-BE49-F238E27FC236}">
                  <a16:creationId xmlns:a16="http://schemas.microsoft.com/office/drawing/2014/main" id="{B6202BD1-AE33-48E3-A14C-CDFC60E8D8CF}"/>
                </a:ext>
              </a:extLst>
            </p:cNvPr>
            <p:cNvSpPr/>
            <p:nvPr/>
          </p:nvSpPr>
          <p:spPr>
            <a:xfrm>
              <a:off x="429709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VMware optimization and upgrade assessments</a:t>
              </a:r>
            </a:p>
          </p:txBody>
        </p:sp>
        <p:sp>
          <p:nvSpPr>
            <p:cNvPr id="12" name="Rectangle 11"/>
            <p:cNvSpPr/>
            <p:nvPr/>
          </p:nvSpPr>
          <p:spPr>
            <a:xfrm>
              <a:off x="4309796" y="3798834"/>
              <a:ext cx="1779095" cy="430887"/>
            </a:xfrm>
            <a:prstGeom prst="rect">
              <a:avLst/>
            </a:prstGeom>
          </p:spPr>
          <p:txBody>
            <a:bodyPr wrap="square">
              <a:spAutoFit/>
            </a:bodyPr>
            <a:lstStyle/>
            <a:p>
              <a:pPr algn="ctr"/>
              <a:r>
                <a:rPr lang="en-US" sz="1100" dirty="0">
                  <a:solidFill>
                    <a:srgbClr val="1F2A44"/>
                  </a:solidFill>
                  <a:latin typeface="Corbel"/>
                </a:rPr>
                <a:t>Next generation data center transformation</a:t>
              </a:r>
            </a:p>
          </p:txBody>
        </p:sp>
      </p:grpSp>
      <p:grpSp>
        <p:nvGrpSpPr>
          <p:cNvPr id="68" name="Group 67"/>
          <p:cNvGrpSpPr/>
          <p:nvPr/>
        </p:nvGrpSpPr>
        <p:grpSpPr>
          <a:xfrm>
            <a:off x="8012046" y="2321421"/>
            <a:ext cx="1837136" cy="2701106"/>
            <a:chOff x="8012046" y="2321421"/>
            <a:chExt cx="1837136" cy="2701106"/>
          </a:xfrm>
        </p:grpSpPr>
        <p:sp>
          <p:nvSpPr>
            <p:cNvPr id="43" name="Rectangle 42">
              <a:extLst>
                <a:ext uri="{FF2B5EF4-FFF2-40B4-BE49-F238E27FC236}">
                  <a16:creationId xmlns:a16="http://schemas.microsoft.com/office/drawing/2014/main" id="{00E3CB3B-B6CB-4D9C-B7AA-FFF3FA571ED6}"/>
                </a:ext>
              </a:extLst>
            </p:cNvPr>
            <p:cNvSpPr/>
            <p:nvPr/>
          </p:nvSpPr>
          <p:spPr>
            <a:xfrm>
              <a:off x="802327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a:solidFill>
                    <a:srgbClr val="1F2A44"/>
                  </a:solidFill>
                </a:rPr>
                <a:t>Cloud Design &amp; Implementations</a:t>
              </a:r>
            </a:p>
          </p:txBody>
        </p:sp>
        <p:sp>
          <p:nvSpPr>
            <p:cNvPr id="47" name="Rectangle 46">
              <a:extLst>
                <a:ext uri="{FF2B5EF4-FFF2-40B4-BE49-F238E27FC236}">
                  <a16:creationId xmlns:a16="http://schemas.microsoft.com/office/drawing/2014/main" id="{6A7D52EC-DBCF-4F0C-B187-29A6EA2E4477}"/>
                </a:ext>
              </a:extLst>
            </p:cNvPr>
            <p:cNvSpPr/>
            <p:nvPr/>
          </p:nvSpPr>
          <p:spPr>
            <a:xfrm>
              <a:off x="802327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1" name="Rectangle 50">
              <a:extLst>
                <a:ext uri="{FF2B5EF4-FFF2-40B4-BE49-F238E27FC236}">
                  <a16:creationId xmlns:a16="http://schemas.microsoft.com/office/drawing/2014/main" id="{3EC13320-8B61-4BA6-AB2D-F984CBF01836}"/>
                </a:ext>
              </a:extLst>
            </p:cNvPr>
            <p:cNvSpPr/>
            <p:nvPr/>
          </p:nvSpPr>
          <p:spPr>
            <a:xfrm>
              <a:off x="802327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5" name="Rectangle 54">
              <a:extLst>
                <a:ext uri="{FF2B5EF4-FFF2-40B4-BE49-F238E27FC236}">
                  <a16:creationId xmlns:a16="http://schemas.microsoft.com/office/drawing/2014/main" id="{6003CC4C-63B5-47F5-BC0B-FA7F0DF52A12}"/>
                </a:ext>
              </a:extLst>
            </p:cNvPr>
            <p:cNvSpPr/>
            <p:nvPr/>
          </p:nvSpPr>
          <p:spPr>
            <a:xfrm>
              <a:off x="802327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a:solidFill>
                    <a:srgbClr val="1F2A44"/>
                  </a:solidFill>
                </a:rPr>
                <a:t>VMware Implementations</a:t>
              </a:r>
            </a:p>
          </p:txBody>
        </p:sp>
        <p:sp>
          <p:nvSpPr>
            <p:cNvPr id="61" name="Rectangle 60"/>
            <p:cNvSpPr/>
            <p:nvPr/>
          </p:nvSpPr>
          <p:spPr>
            <a:xfrm>
              <a:off x="8012046" y="3029392"/>
              <a:ext cx="1837136" cy="600164"/>
            </a:xfrm>
            <a:prstGeom prst="rect">
              <a:avLst/>
            </a:prstGeom>
          </p:spPr>
          <p:txBody>
            <a:bodyPr wrap="square">
              <a:spAutoFit/>
            </a:bodyPr>
            <a:lstStyle/>
            <a:p>
              <a:pPr algn="ctr"/>
              <a:r>
                <a:rPr lang="en-US" sz="1100" dirty="0">
                  <a:solidFill>
                    <a:srgbClr val="1F2A44"/>
                  </a:solidFill>
                  <a:latin typeface="Corbel"/>
                </a:rPr>
                <a:t>Automation services to build &amp; deploy private/hybrid cloud infrastructure</a:t>
              </a:r>
            </a:p>
          </p:txBody>
        </p:sp>
        <p:sp>
          <p:nvSpPr>
            <p:cNvPr id="62" name="Rectangle 61"/>
            <p:cNvSpPr/>
            <p:nvPr/>
          </p:nvSpPr>
          <p:spPr>
            <a:xfrm>
              <a:off x="8012046" y="3735973"/>
              <a:ext cx="1790325" cy="600164"/>
            </a:xfrm>
            <a:prstGeom prst="rect">
              <a:avLst/>
            </a:prstGeom>
          </p:spPr>
          <p:txBody>
            <a:bodyPr wrap="square">
              <a:spAutoFit/>
            </a:bodyPr>
            <a:lstStyle/>
            <a:p>
              <a:pPr algn="ctr"/>
              <a:r>
                <a:rPr lang="en-US" sz="1100" dirty="0">
                  <a:solidFill>
                    <a:srgbClr val="1F2A44"/>
                  </a:solidFill>
                  <a:latin typeface="Corbel"/>
                </a:rPr>
                <a:t>Integration services to/from ITSM, ITOM, and Automation platforms</a:t>
              </a:r>
            </a:p>
          </p:txBody>
        </p:sp>
      </p:grpSp>
      <p:grpSp>
        <p:nvGrpSpPr>
          <p:cNvPr id="69" name="Group 68"/>
          <p:cNvGrpSpPr/>
          <p:nvPr/>
        </p:nvGrpSpPr>
        <p:grpSpPr>
          <a:xfrm>
            <a:off x="9867079" y="2320027"/>
            <a:ext cx="1792176" cy="2719291"/>
            <a:chOff x="9867079" y="2320027"/>
            <a:chExt cx="1792176" cy="2719291"/>
          </a:xfrm>
        </p:grpSpPr>
        <p:sp>
          <p:nvSpPr>
            <p:cNvPr id="44" name="Rectangle 43">
              <a:extLst>
                <a:ext uri="{FF2B5EF4-FFF2-40B4-BE49-F238E27FC236}">
                  <a16:creationId xmlns:a16="http://schemas.microsoft.com/office/drawing/2014/main" id="{737E0C10-A6CC-4E8D-A33F-268EA836E3C3}"/>
                </a:ext>
              </a:extLst>
            </p:cNvPr>
            <p:cNvSpPr/>
            <p:nvPr/>
          </p:nvSpPr>
          <p:spPr>
            <a:xfrm>
              <a:off x="9867079" y="2320027"/>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a:solidFill>
                    <a:srgbClr val="1F2A44"/>
                  </a:solidFill>
                </a:rPr>
                <a:t>Flexible support models</a:t>
              </a:r>
            </a:p>
          </p:txBody>
        </p:sp>
        <p:sp>
          <p:nvSpPr>
            <p:cNvPr id="48" name="Rectangle 47">
              <a:extLst>
                <a:ext uri="{FF2B5EF4-FFF2-40B4-BE49-F238E27FC236}">
                  <a16:creationId xmlns:a16="http://schemas.microsoft.com/office/drawing/2014/main" id="{CCBD6976-BCB8-465C-B271-2B400776B56E}"/>
                </a:ext>
              </a:extLst>
            </p:cNvPr>
            <p:cNvSpPr/>
            <p:nvPr/>
          </p:nvSpPr>
          <p:spPr>
            <a:xfrm>
              <a:off x="9868786"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2" name="Rectangle 51">
              <a:extLst>
                <a:ext uri="{FF2B5EF4-FFF2-40B4-BE49-F238E27FC236}">
                  <a16:creationId xmlns:a16="http://schemas.microsoft.com/office/drawing/2014/main" id="{C6ADCF5B-3D23-42D5-9748-73985991A10A}"/>
                </a:ext>
              </a:extLst>
            </p:cNvPr>
            <p:cNvSpPr/>
            <p:nvPr/>
          </p:nvSpPr>
          <p:spPr>
            <a:xfrm>
              <a:off x="9868786"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US" sz="1100" dirty="0">
                  <a:solidFill>
                    <a:srgbClr val="53565A"/>
                  </a:solidFill>
                  <a:ea typeface="PMingLiU" panose="02020500000000000000" pitchFamily="18" charset="-120"/>
                  <a:cs typeface="Times New Roman" panose="02020603050405020304" pitchFamily="18" charset="0"/>
                </a:rPr>
                <a:t>Manage assets deployed across public and private cloud environments</a:t>
              </a:r>
              <a:endParaRPr lang="en-GB" sz="1100" kern="0" dirty="0">
                <a:solidFill>
                  <a:srgbClr val="1F2A44"/>
                </a:solidFill>
              </a:endParaRPr>
            </a:p>
          </p:txBody>
        </p:sp>
        <p:sp>
          <p:nvSpPr>
            <p:cNvPr id="56" name="Rectangle 55">
              <a:extLst>
                <a:ext uri="{FF2B5EF4-FFF2-40B4-BE49-F238E27FC236}">
                  <a16:creationId xmlns:a16="http://schemas.microsoft.com/office/drawing/2014/main" id="{DE52275F-2B78-4182-84E6-128DD1E80225}"/>
                </a:ext>
              </a:extLst>
            </p:cNvPr>
            <p:cNvSpPr/>
            <p:nvPr/>
          </p:nvSpPr>
          <p:spPr>
            <a:xfrm>
              <a:off x="9883709" y="4392037"/>
              <a:ext cx="177554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fontAlgn="auto">
                <a:lnSpc>
                  <a:spcPct val="107000"/>
                </a:lnSpc>
                <a:spcBef>
                  <a:spcPts val="0"/>
                </a:spcBef>
                <a:spcAft>
                  <a:spcPts val="0"/>
                </a:spcAft>
                <a:buClr>
                  <a:srgbClr val="FFC000"/>
                </a:buClr>
              </a:pPr>
              <a:r>
                <a:rPr lang="en-US" sz="1100" dirty="0">
                  <a:solidFill>
                    <a:srgbClr val="53565A"/>
                  </a:solidFill>
                  <a:ea typeface="PMingLiU" panose="02020500000000000000" pitchFamily="18" charset="-120"/>
                  <a:cs typeface="Times New Roman" panose="02020603050405020304" pitchFamily="18" charset="0"/>
                </a:rPr>
                <a:t>End-to-end across apps, middleware and databases</a:t>
              </a:r>
            </a:p>
          </p:txBody>
        </p:sp>
        <p:sp>
          <p:nvSpPr>
            <p:cNvPr id="63" name="Rectangle 62"/>
            <p:cNvSpPr/>
            <p:nvPr/>
          </p:nvSpPr>
          <p:spPr>
            <a:xfrm>
              <a:off x="9883709" y="3014425"/>
              <a:ext cx="1766161" cy="600164"/>
            </a:xfrm>
            <a:prstGeom prst="rect">
              <a:avLst/>
            </a:prstGeom>
          </p:spPr>
          <p:txBody>
            <a:bodyPr wrap="square">
              <a:spAutoFit/>
            </a:bodyPr>
            <a:lstStyle/>
            <a:p>
              <a:pPr algn="ctr"/>
              <a:r>
                <a:rPr lang="en-US" sz="1100" dirty="0">
                  <a:solidFill>
                    <a:srgbClr val="1F2A44"/>
                  </a:solidFill>
                  <a:latin typeface="Corbel"/>
                </a:rPr>
                <a:t>Single portal service includes Service Desk, Support and Maintenance </a:t>
              </a:r>
            </a:p>
          </p:txBody>
        </p:sp>
      </p:grpSp>
      <p:sp>
        <p:nvSpPr>
          <p:cNvPr id="10" name="TextBox 9"/>
          <p:cNvSpPr txBox="1"/>
          <p:nvPr/>
        </p:nvSpPr>
        <p:spPr>
          <a:xfrm>
            <a:off x="1211698" y="6250099"/>
            <a:ext cx="8556554" cy="276999"/>
          </a:xfrm>
          <a:prstGeom prst="rect">
            <a:avLst/>
          </a:prstGeom>
          <a:noFill/>
        </p:spPr>
        <p:txBody>
          <a:bodyPr wrap="square" rtlCol="0">
            <a:spAutoFit/>
          </a:bodyPr>
          <a:lstStyle/>
          <a:p>
            <a:r>
              <a:rPr lang="en-US" sz="1200" dirty="0">
                <a:solidFill>
                  <a:srgbClr val="1F2A44"/>
                </a:solidFill>
                <a:latin typeface="Corbel"/>
              </a:rPr>
              <a:t>A description of the Tech Data Cloud &amp; Automation Services with length of engagement and fees are included in the kit.</a:t>
            </a:r>
          </a:p>
        </p:txBody>
      </p:sp>
      <p:grpSp>
        <p:nvGrpSpPr>
          <p:cNvPr id="28" name="Group 27"/>
          <p:cNvGrpSpPr/>
          <p:nvPr/>
        </p:nvGrpSpPr>
        <p:grpSpPr>
          <a:xfrm>
            <a:off x="6142606" y="2271394"/>
            <a:ext cx="1794019" cy="2754641"/>
            <a:chOff x="6142606" y="2271394"/>
            <a:chExt cx="1794019" cy="2754641"/>
          </a:xfrm>
        </p:grpSpPr>
        <p:grpSp>
          <p:nvGrpSpPr>
            <p:cNvPr id="27" name="Group 26"/>
            <p:cNvGrpSpPr/>
            <p:nvPr/>
          </p:nvGrpSpPr>
          <p:grpSpPr>
            <a:xfrm>
              <a:off x="6142606" y="2320556"/>
              <a:ext cx="1794019" cy="2705479"/>
              <a:chOff x="6142606" y="2320556"/>
              <a:chExt cx="1794019" cy="2705479"/>
            </a:xfrm>
          </p:grpSpPr>
          <p:sp>
            <p:nvSpPr>
              <p:cNvPr id="42" name="Rectangle 41">
                <a:extLst>
                  <a:ext uri="{FF2B5EF4-FFF2-40B4-BE49-F238E27FC236}">
                    <a16:creationId xmlns:a16="http://schemas.microsoft.com/office/drawing/2014/main" id="{728C835E-CAB4-4A4B-B798-504CC8F8BB99}"/>
                  </a:ext>
                </a:extLst>
              </p:cNvPr>
              <p:cNvSpPr/>
              <p:nvPr/>
            </p:nvSpPr>
            <p:spPr>
              <a:xfrm>
                <a:off x="6142606" y="232055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fr-FR" sz="1100" kern="0" dirty="0">
                  <a:solidFill>
                    <a:srgbClr val="FF0000"/>
                  </a:solidFill>
                  <a:cs typeface="Arial" panose="020B0604020202020204" pitchFamily="34" charset="0"/>
                </a:endParaRPr>
              </a:p>
            </p:txBody>
          </p:sp>
          <p:sp>
            <p:nvSpPr>
              <p:cNvPr id="46" name="Rectangle 45">
                <a:extLst>
                  <a:ext uri="{FF2B5EF4-FFF2-40B4-BE49-F238E27FC236}">
                    <a16:creationId xmlns:a16="http://schemas.microsoft.com/office/drawing/2014/main" id="{73F43328-C4A4-4822-9BE8-6C27D134A8FA}"/>
                  </a:ext>
                </a:extLst>
              </p:cNvPr>
              <p:cNvSpPr/>
              <p:nvPr/>
            </p:nvSpPr>
            <p:spPr>
              <a:xfrm>
                <a:off x="6153153" y="2990866"/>
                <a:ext cx="1772078"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a:solidFill>
                      <a:srgbClr val="1F2A44"/>
                    </a:solidFill>
                    <a:cs typeface="Arial" panose="020B0604020202020204" pitchFamily="34" charset="0"/>
                  </a:rPr>
                  <a:t>Old Database to New Database Migration</a:t>
                </a:r>
                <a:endParaRPr lang="fr-FR" sz="1100" kern="0" dirty="0">
                  <a:solidFill>
                    <a:srgbClr val="1F2A44"/>
                  </a:solidFill>
                  <a:cs typeface="Arial" panose="020B0604020202020204" pitchFamily="34" charset="0"/>
                </a:endParaRPr>
              </a:p>
            </p:txBody>
          </p:sp>
          <p:sp>
            <p:nvSpPr>
              <p:cNvPr id="50" name="Rectangle 49">
                <a:extLst>
                  <a:ext uri="{FF2B5EF4-FFF2-40B4-BE49-F238E27FC236}">
                    <a16:creationId xmlns:a16="http://schemas.microsoft.com/office/drawing/2014/main" id="{EDD066B4-4DCD-448F-B59B-81E26FC786A4}"/>
                  </a:ext>
                </a:extLst>
              </p:cNvPr>
              <p:cNvSpPr/>
              <p:nvPr/>
            </p:nvSpPr>
            <p:spPr>
              <a:xfrm>
                <a:off x="6142606" y="369063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a:solidFill>
                      <a:srgbClr val="1F2A44"/>
                    </a:solidFill>
                    <a:cs typeface="Arial" panose="020B0604020202020204" pitchFamily="34" charset="0"/>
                  </a:rPr>
                  <a:t>Source Data to Target Data Migration, Translation and Archival </a:t>
                </a:r>
                <a:endParaRPr lang="fr-FR" sz="1100" kern="0" dirty="0">
                  <a:solidFill>
                    <a:srgbClr val="1F2A44"/>
                  </a:solidFill>
                  <a:cs typeface="Arial" panose="020B0604020202020204" pitchFamily="34" charset="0"/>
                </a:endParaRPr>
              </a:p>
            </p:txBody>
          </p:sp>
          <p:sp>
            <p:nvSpPr>
              <p:cNvPr id="54" name="Rectangle 53">
                <a:extLst>
                  <a:ext uri="{FF2B5EF4-FFF2-40B4-BE49-F238E27FC236}">
                    <a16:creationId xmlns:a16="http://schemas.microsoft.com/office/drawing/2014/main" id="{50B04FA9-FCCB-4C47-8709-EE28F0042558}"/>
                  </a:ext>
                </a:extLst>
              </p:cNvPr>
              <p:cNvSpPr/>
              <p:nvPr/>
            </p:nvSpPr>
            <p:spPr>
              <a:xfrm>
                <a:off x="6157529" y="4378754"/>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fr-FR" sz="1100" kern="0" dirty="0">
                    <a:solidFill>
                      <a:srgbClr val="1F2A44"/>
                    </a:solidFill>
                    <a:cs typeface="Arial" panose="020B0604020202020204" pitchFamily="34" charset="0"/>
                  </a:rPr>
                  <a:t>Microsoft Azure EA/PAYG to CSP</a:t>
                </a:r>
              </a:p>
              <a:p>
                <a:pPr algn="ctr" defTabSz="342639">
                  <a:defRPr/>
                </a:pPr>
                <a:endParaRPr lang="fr-FR" sz="1100" kern="0" dirty="0">
                  <a:solidFill>
                    <a:srgbClr val="1F2A44"/>
                  </a:solidFill>
                  <a:cs typeface="Arial" panose="020B0604020202020204" pitchFamily="34" charset="0"/>
                </a:endParaRPr>
              </a:p>
            </p:txBody>
          </p:sp>
        </p:grpSp>
        <p:sp>
          <p:nvSpPr>
            <p:cNvPr id="11" name="Rectangle 10"/>
            <p:cNvSpPr/>
            <p:nvPr/>
          </p:nvSpPr>
          <p:spPr>
            <a:xfrm>
              <a:off x="6144435" y="2271394"/>
              <a:ext cx="1691953" cy="769441"/>
            </a:xfrm>
            <a:prstGeom prst="rect">
              <a:avLst/>
            </a:prstGeom>
          </p:spPr>
          <p:txBody>
            <a:bodyPr wrap="square">
              <a:spAutoFit/>
            </a:bodyPr>
            <a:lstStyle/>
            <a:p>
              <a:pPr algn="ctr"/>
              <a:r>
                <a:rPr lang="en-US" sz="1100" dirty="0">
                  <a:solidFill>
                    <a:srgbClr val="1F2A44"/>
                  </a:solidFill>
                  <a:latin typeface="Corbel"/>
                </a:rPr>
                <a:t>App migrations to, from and within public (AWS/Azure), private, hybrid cloud</a:t>
              </a:r>
            </a:p>
          </p:txBody>
        </p:sp>
      </p:grpSp>
      <p:grpSp>
        <p:nvGrpSpPr>
          <p:cNvPr id="30" name="Group 29"/>
          <p:cNvGrpSpPr/>
          <p:nvPr/>
        </p:nvGrpSpPr>
        <p:grpSpPr>
          <a:xfrm>
            <a:off x="1179659" y="5145163"/>
            <a:ext cx="9482297" cy="1176425"/>
            <a:chOff x="1179659" y="5145163"/>
            <a:chExt cx="9482297" cy="1176425"/>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59" y="5317374"/>
              <a:ext cx="1243850" cy="832007"/>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910" y="5253828"/>
              <a:ext cx="1703214" cy="90986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172" y="5371029"/>
              <a:ext cx="1294098" cy="724695"/>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87334" y="5288159"/>
              <a:ext cx="1446584" cy="890434"/>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759" y="5145163"/>
              <a:ext cx="1215422" cy="1176425"/>
            </a:xfrm>
            <a:prstGeom prst="rect">
              <a:avLst/>
            </a:prstGeom>
          </p:spPr>
        </p:pic>
        <p:pic>
          <p:nvPicPr>
            <p:cNvPr id="79" name="Picture 7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669022" y="5525628"/>
              <a:ext cx="802132" cy="380270"/>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t="20010" b="20096"/>
            <a:stretch/>
          </p:blipFill>
          <p:spPr>
            <a:xfrm>
              <a:off x="9633256" y="5574256"/>
              <a:ext cx="1028700" cy="426727"/>
            </a:xfrm>
            <a:prstGeom prst="rect">
              <a:avLst/>
            </a:prstGeom>
          </p:spPr>
        </p:pic>
      </p:grpSp>
    </p:spTree>
    <p:extLst>
      <p:ext uri="{BB962C8B-B14F-4D97-AF65-F5344CB8AC3E}">
        <p14:creationId xmlns:p14="http://schemas.microsoft.com/office/powerpoint/2010/main" val="312713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50" presetClass="entr" presetSubtype="0"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50" presetClass="entr" presetSubtype="0" decel="10000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2" presetClass="entr" presetSubtype="8"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150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50" presetClass="entr" presetSubtype="0" decel="10000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par>
                                <p:cTn id="46" presetID="2" presetClass="entr" presetSubtype="8"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200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par>
                                <p:cTn id="53" presetID="50" presetClass="entr" presetSubtype="0" decel="10000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3"/>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2" presetClass="entr" presetSubtype="8" fill="hold" grpId="0" nodeType="with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fill="hold"/>
                                        <p:tgtEl>
                                          <p:spTgt spid="23"/>
                                        </p:tgtEl>
                                        <p:attrNameLst>
                                          <p:attrName>ppt_x</p:attrName>
                                        </p:attrNameLst>
                                      </p:cBhvr>
                                      <p:tavLst>
                                        <p:tav tm="0">
                                          <p:val>
                                            <p:strVal val="0-#ppt_w/2"/>
                                          </p:val>
                                        </p:tav>
                                        <p:tav tm="100000">
                                          <p:val>
                                            <p:strVal val="#ppt_x"/>
                                          </p:val>
                                        </p:tav>
                                      </p:tavLst>
                                    </p:anim>
                                    <p:anim calcmode="lin" valueType="num">
                                      <p:cBhvr additive="base">
                                        <p:cTn id="61" dur="750" fill="hold"/>
                                        <p:tgtEl>
                                          <p:spTgt spid="23"/>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250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55" presetClass="entr" presetSubtype="0" fill="hold" grpId="0" nodeType="withEffect">
                                  <p:stCondLst>
                                    <p:cond delay="325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par>
                                <p:cTn id="70" presetID="55" presetClass="entr" presetSubtype="0" fill="hold" grpId="0" nodeType="withEffect">
                                  <p:stCondLst>
                                    <p:cond delay="325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325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0.70"/>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5" presetClass="entr" presetSubtype="0" fill="hold" grpId="0" nodeType="withEffect">
                                  <p:stCondLst>
                                    <p:cond delay="325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0.70"/>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par>
                          <p:cTn id="85" fill="hold">
                            <p:stCondLst>
                              <p:cond delay="4250"/>
                            </p:stCondLst>
                            <p:childTnLst>
                              <p:par>
                                <p:cTn id="86" presetID="22" presetClass="entr" presetSubtype="1"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up)">
                                      <p:cBhvr>
                                        <p:cTn id="88" dur="1000"/>
                                        <p:tgtEl>
                                          <p:spTgt spid="65"/>
                                        </p:tgtEl>
                                      </p:cBhvr>
                                    </p:animEffect>
                                  </p:childTnLst>
                                </p:cTn>
                              </p:par>
                            </p:childTnLst>
                          </p:cTn>
                        </p:par>
                        <p:par>
                          <p:cTn id="89" fill="hold">
                            <p:stCondLst>
                              <p:cond delay="5250"/>
                            </p:stCondLst>
                            <p:childTnLst>
                              <p:par>
                                <p:cTn id="90" presetID="2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1000"/>
                                        <p:tgtEl>
                                          <p:spTgt spid="28"/>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72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1000"/>
                                        <p:tgtEl>
                                          <p:spTgt spid="69"/>
                                        </p:tgtEl>
                                      </p:cBhvr>
                                    </p:animEffect>
                                  </p:childTnLst>
                                </p:cTn>
                              </p:par>
                            </p:childTnLst>
                          </p:cTn>
                        </p:par>
                        <p:par>
                          <p:cTn id="101" fill="hold">
                            <p:stCondLst>
                              <p:cond delay="8250"/>
                            </p:stCondLst>
                            <p:childTnLst>
                              <p:par>
                                <p:cTn id="102" presetID="42"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10" presetClass="entr" presetSubtype="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animBg="1"/>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animBg="1"/>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539" y="533400"/>
            <a:ext cx="11126510" cy="792162"/>
          </a:xfrm>
          <a:prstGeom prst="rect">
            <a:avLst/>
          </a:prstGeom>
        </p:spPr>
        <p:txBody>
          <a:bodyPr/>
          <a:lstStyle/>
          <a:p>
            <a:r>
              <a:rPr lang="en-US" dirty="0"/>
              <a:t>Information to Explore with Your Customers</a:t>
            </a:r>
          </a:p>
        </p:txBody>
      </p:sp>
      <p:graphicFrame>
        <p:nvGraphicFramePr>
          <p:cNvPr id="4" name="Table 3"/>
          <p:cNvGraphicFramePr>
            <a:graphicFrameLocks noGrp="1"/>
          </p:cNvGraphicFramePr>
          <p:nvPr>
            <p:extLst>
              <p:ext uri="{D42A27DB-BD31-4B8C-83A1-F6EECF244321}">
                <p14:modId xmlns:p14="http://schemas.microsoft.com/office/powerpoint/2010/main" val="3067930917"/>
              </p:ext>
            </p:extLst>
          </p:nvPr>
        </p:nvGraphicFramePr>
        <p:xfrm>
          <a:off x="229394" y="1600200"/>
          <a:ext cx="11734800" cy="4419600"/>
        </p:xfrm>
        <a:graphic>
          <a:graphicData uri="http://schemas.openxmlformats.org/drawingml/2006/table">
            <a:tbl>
              <a:tblPr firstRow="1" bandRow="1">
                <a:tableStyleId>{F5AB1C69-6EDB-4FF4-983F-18BD219EF322}</a:tableStyleId>
              </a:tblPr>
              <a:tblGrid>
                <a:gridCol w="198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4191000">
                  <a:extLst>
                    <a:ext uri="{9D8B030D-6E8A-4147-A177-3AD203B41FA5}">
                      <a16:colId xmlns:a16="http://schemas.microsoft.com/office/drawing/2014/main" val="20003"/>
                    </a:ext>
                  </a:extLst>
                </a:gridCol>
              </a:tblGrid>
              <a:tr h="304800">
                <a:tc>
                  <a:txBody>
                    <a:bodyPr/>
                    <a:lstStyle/>
                    <a:p>
                      <a:endParaRPr lang="en-US" sz="14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Symptom</a:t>
                      </a:r>
                    </a:p>
                  </a:txBody>
                  <a:tcPr marL="121920" marR="121920" marT="60960" marB="60960">
                    <a:lnL w="12700" cap="flat" cmpd="sng" algn="ctr">
                      <a:solidFill>
                        <a:schemeClr val="bg1"/>
                      </a:solidFill>
                      <a:prstDash val="solid"/>
                      <a:round/>
                      <a:headEnd type="none" w="med" len="med"/>
                      <a:tailEnd type="none" w="med" len="med"/>
                    </a:lnL>
                  </a:tcPr>
                </a:tc>
                <a:tc>
                  <a:txBody>
                    <a:bodyPr/>
                    <a:lstStyle/>
                    <a:p>
                      <a:r>
                        <a:rPr lang="en-US" sz="1400" dirty="0"/>
                        <a:t>Problem</a:t>
                      </a:r>
                    </a:p>
                  </a:txBody>
                  <a:tcPr marL="121920" marR="121920" marT="60960" marB="60960"/>
                </a:tc>
                <a:tc>
                  <a:txBody>
                    <a:bodyPr/>
                    <a:lstStyle/>
                    <a:p>
                      <a:r>
                        <a:rPr lang="en-US" sz="1400" dirty="0"/>
                        <a:t>How StreamOne Can Help</a:t>
                      </a:r>
                    </a:p>
                  </a:txBody>
                  <a:tcPr marL="121920" marR="121920" marT="60960" marB="60960"/>
                </a:tc>
                <a:extLst>
                  <a:ext uri="{0D108BD9-81ED-4DB2-BD59-A6C34878D82A}">
                    <a16:rowId xmlns:a16="http://schemas.microsoft.com/office/drawing/2014/main" val="10000"/>
                  </a:ext>
                </a:extLst>
              </a:tr>
              <a:tr h="525695">
                <a:tc>
                  <a:txBody>
                    <a:bodyPr/>
                    <a:lstStyle/>
                    <a:p>
                      <a:pPr algn="ctr"/>
                      <a:r>
                        <a:rPr lang="en-US" sz="1200" b="0" dirty="0">
                          <a:solidFill>
                            <a:schemeClr val="bg1"/>
                          </a:solidFill>
                        </a:rPr>
                        <a:t>Do you want to save money on your Azure spend? </a:t>
                      </a:r>
                      <a:endParaRPr lang="en-US" sz="1200" b="1" dirty="0">
                        <a:solidFill>
                          <a:srgbClr val="FF0000"/>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t>Account</a:t>
                      </a:r>
                      <a:r>
                        <a:rPr lang="en-US" sz="1200" baseline="0" dirty="0"/>
                        <a:t> sprawl with i</a:t>
                      </a:r>
                      <a:r>
                        <a:rPr lang="en-US" sz="1200" dirty="0"/>
                        <a:t>nefficient consumption of Azure services leading to over spending.</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Multiple Azure accounts</a:t>
                      </a:r>
                      <a:r>
                        <a:rPr lang="en-US" sz="1200" baseline="0" dirty="0"/>
                        <a:t> some created outside of IT called shadow IT </a:t>
                      </a:r>
                      <a:r>
                        <a:rPr lang="en-US" sz="1200" dirty="0"/>
                        <a:t>and no ability to </a:t>
                      </a:r>
                      <a:r>
                        <a:rPr lang="en-US" sz="1200" baseline="0" dirty="0"/>
                        <a:t>consolidate usage.</a:t>
                      </a:r>
                      <a:endParaRPr lang="en-US" sz="1200" dirty="0"/>
                    </a:p>
                  </a:txBody>
                  <a:tcPr marL="121920" marR="121920" marT="60960" marB="60960"/>
                </a:tc>
                <a:tc>
                  <a:txBody>
                    <a:bodyPr/>
                    <a:lstStyle/>
                    <a:p>
                      <a:r>
                        <a:rPr lang="en-US" sz="1200" dirty="0"/>
                        <a:t>Centralize accounts into consolidated billing model using</a:t>
                      </a:r>
                      <a:r>
                        <a:rPr lang="en-US" sz="1200" baseline="0" dirty="0"/>
                        <a:t> SES cloud platform to gain full visibility and control of cloud usage through out the organization.</a:t>
                      </a:r>
                      <a:endParaRPr lang="en-US" sz="1200" dirty="0"/>
                    </a:p>
                  </a:txBody>
                  <a:tcPr marL="121920" marR="121920" marT="60960" marB="60960"/>
                </a:tc>
                <a:extLst>
                  <a:ext uri="{0D108BD9-81ED-4DB2-BD59-A6C34878D82A}">
                    <a16:rowId xmlns:a16="http://schemas.microsoft.com/office/drawing/2014/main" val="10001"/>
                  </a:ext>
                </a:extLst>
              </a:tr>
              <a:tr h="500323">
                <a:tc rowSpan="2">
                  <a:txBody>
                    <a:bodyPr/>
                    <a:lstStyle/>
                    <a:p>
                      <a:pPr algn="ctr"/>
                      <a:r>
                        <a:rPr lang="en-US" sz="1200" dirty="0">
                          <a:solidFill>
                            <a:schemeClr val="bg1"/>
                          </a:solidFill>
                        </a:rPr>
                        <a:t>Do you have visibility and the detailed reporting across</a:t>
                      </a:r>
                      <a:r>
                        <a:rPr lang="en-US" sz="1200" baseline="0" dirty="0">
                          <a:solidFill>
                            <a:schemeClr val="bg1"/>
                          </a:solidFill>
                        </a:rPr>
                        <a:t> the organization to manage cloud spend? Are you able quickly and accurately manage charge-backs?</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200" dirty="0"/>
                        <a:t>No visibility across the organization leads to unorganized spending and tracking.</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Lack a single platform to organize Azure spend to understand usage</a:t>
                      </a:r>
                      <a:r>
                        <a:rPr lang="en-US" sz="1200" baseline="0" dirty="0"/>
                        <a:t> across </a:t>
                      </a:r>
                      <a:r>
                        <a:rPr lang="en-US" sz="1200" dirty="0"/>
                        <a:t>the organization </a:t>
                      </a:r>
                    </a:p>
                  </a:txBody>
                  <a:tcPr marL="121920" marR="121920" marT="60960" marB="60960"/>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SES provides self-service dashboards with n-tier drill-down views, and detailed reporting to monitor all associated cloud services usage </a:t>
                      </a:r>
                      <a:r>
                        <a:rPr lang="en-US" sz="1200" kern="1200" baseline="0" dirty="0">
                          <a:solidFill>
                            <a:schemeClr val="dk1"/>
                          </a:solidFill>
                          <a:latin typeface="+mn-lt"/>
                          <a:ea typeface="+mn-ea"/>
                          <a:cs typeface="+mn-cs"/>
                        </a:rPr>
                        <a:t>and t</a:t>
                      </a:r>
                      <a:r>
                        <a:rPr lang="en-US" sz="1200" kern="1200" dirty="0">
                          <a:solidFill>
                            <a:schemeClr val="dk1"/>
                          </a:solidFill>
                          <a:latin typeface="+mn-lt"/>
                          <a:ea typeface="+mn-ea"/>
                          <a:cs typeface="+mn-cs"/>
                        </a:rPr>
                        <a:t>rack all actual (not estimated) usage charges across every major product category.</a:t>
                      </a:r>
                      <a:endParaRPr lang="en-US" sz="1200" dirty="0"/>
                    </a:p>
                  </a:txBody>
                  <a:tcPr marL="121920" marR="121920" marT="60960" marB="60960"/>
                </a:tc>
                <a:extLst>
                  <a:ext uri="{0D108BD9-81ED-4DB2-BD59-A6C34878D82A}">
                    <a16:rowId xmlns:a16="http://schemas.microsoft.com/office/drawing/2014/main" val="10002"/>
                  </a:ext>
                </a:extLst>
              </a:tr>
              <a:tr h="381000">
                <a:tc vMerge="1">
                  <a:txBody>
                    <a:bodyPr/>
                    <a:lstStyle/>
                    <a:p>
                      <a:endParaRPr lang="en-US" sz="1200" dirty="0"/>
                    </a:p>
                  </a:txBody>
                  <a:tcPr marL="121920" marR="121920" marT="60960" marB="60960"/>
                </a:tc>
                <a:tc>
                  <a:txBody>
                    <a:bodyPr/>
                    <a:lstStyle/>
                    <a:p>
                      <a:r>
                        <a:rPr lang="en-US" sz="1200" dirty="0"/>
                        <a:t>A manual process with no ability to accurately assign and manage charge-backs. </a:t>
                      </a:r>
                    </a:p>
                  </a:txBody>
                  <a:tcPr marL="121920" marR="121920" marT="60960" marB="60960">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No department level reporting; No department level views. </a:t>
                      </a:r>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Organize and track costs by product category and defined cost centers to improve accuracy with assignment and management of charge-back costs.</a:t>
                      </a:r>
                    </a:p>
                  </a:txBody>
                  <a:tcPr marL="121920" marR="121920" marT="60960" marB="60960"/>
                </a:tc>
                <a:extLst>
                  <a:ext uri="{0D108BD9-81ED-4DB2-BD59-A6C34878D82A}">
                    <a16:rowId xmlns:a16="http://schemas.microsoft.com/office/drawing/2014/main" val="10003"/>
                  </a:ext>
                </a:extLst>
              </a:tr>
              <a:tr h="502920">
                <a:tc>
                  <a:txBody>
                    <a:bodyPr/>
                    <a:lstStyle/>
                    <a:p>
                      <a:pPr algn="ctr"/>
                      <a:r>
                        <a:rPr lang="en-US" sz="1200" dirty="0">
                          <a:solidFill>
                            <a:schemeClr val="bg1"/>
                          </a:solidFill>
                        </a:rPr>
                        <a:t>How do you govern</a:t>
                      </a:r>
                      <a:r>
                        <a:rPr lang="en-US" sz="1200" baseline="0" dirty="0">
                          <a:solidFill>
                            <a:schemeClr val="bg1"/>
                          </a:solidFill>
                        </a:rPr>
                        <a:t>  purchasing  and provisioning of  Azure across the organization?</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t>Anyone with a credit card in the organization</a:t>
                      </a:r>
                      <a:r>
                        <a:rPr lang="en-US" sz="1200" baseline="0" dirty="0"/>
                        <a:t> can purchase Azure services across the organization?</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Lack a single portal with the ability to grant access for provisioning</a:t>
                      </a:r>
                      <a:r>
                        <a:rPr lang="en-US" sz="1200" baseline="0" dirty="0"/>
                        <a:t> Azure services. D</a:t>
                      </a:r>
                      <a:r>
                        <a:rPr lang="en-US" sz="1200" dirty="0"/>
                        <a:t>oes not have</a:t>
                      </a:r>
                      <a:r>
                        <a:rPr lang="en-US" sz="1200" baseline="0" dirty="0"/>
                        <a:t> visibility by account owner to see who is purchasing Azure.</a:t>
                      </a:r>
                      <a:endParaRPr lang="en-US" sz="1200" dirty="0"/>
                    </a:p>
                  </a:txBody>
                  <a:tcPr marL="121920" marR="121920" marT="60960" marB="60960"/>
                </a:tc>
                <a:tc>
                  <a:txBody>
                    <a:bodyPr/>
                    <a:lstStyle/>
                    <a:p>
                      <a:r>
                        <a:rPr lang="en-US" sz="1200" dirty="0"/>
                        <a:t>Access built-in approval based workflows and extend admin rights to the SES self-service portal for provisioning new </a:t>
                      </a:r>
                      <a:r>
                        <a:rPr lang="en-US" sz="1200" b="0" dirty="0">
                          <a:solidFill>
                            <a:schemeClr val="tx1"/>
                          </a:solidFill>
                        </a:rPr>
                        <a:t>subscriptions</a:t>
                      </a:r>
                      <a:r>
                        <a:rPr lang="en-US" sz="1200" dirty="0">
                          <a:solidFill>
                            <a:schemeClr val="tx1"/>
                          </a:solidFill>
                        </a:rPr>
                        <a:t>.</a:t>
                      </a:r>
                      <a:r>
                        <a:rPr lang="en-US" sz="1200" dirty="0"/>
                        <a:t> Also, gain the visibility needed at various levels within your organization for greater</a:t>
                      </a:r>
                      <a:r>
                        <a:rPr lang="en-US" sz="1200" baseline="0" dirty="0"/>
                        <a:t> oversight</a:t>
                      </a:r>
                      <a:r>
                        <a:rPr lang="en-US" sz="1200" dirty="0"/>
                        <a:t>.</a:t>
                      </a:r>
                    </a:p>
                  </a:txBody>
                  <a:tcPr marL="121920" marR="121920" marT="60960" marB="60960"/>
                </a:tc>
                <a:extLst>
                  <a:ext uri="{0D108BD9-81ED-4DB2-BD59-A6C34878D82A}">
                    <a16:rowId xmlns:a16="http://schemas.microsoft.com/office/drawing/2014/main" val="10004"/>
                  </a:ext>
                </a:extLst>
              </a:tr>
              <a:tr h="502920">
                <a:tc>
                  <a:txBody>
                    <a:bodyPr/>
                    <a:lstStyle/>
                    <a:p>
                      <a:pPr algn="ctr"/>
                      <a:r>
                        <a:rPr lang="en-US" sz="1200" dirty="0">
                          <a:solidFill>
                            <a:schemeClr val="bg1"/>
                          </a:solidFill>
                        </a:rPr>
                        <a:t>Do you have the skilled staff to assess,</a:t>
                      </a:r>
                      <a:r>
                        <a:rPr lang="en-US" sz="1200" baseline="0" dirty="0">
                          <a:solidFill>
                            <a:schemeClr val="bg1"/>
                          </a:solidFill>
                        </a:rPr>
                        <a:t> migrate and </a:t>
                      </a:r>
                      <a:r>
                        <a:rPr lang="en-US" sz="1200" dirty="0">
                          <a:solidFill>
                            <a:schemeClr val="bg1"/>
                          </a:solidFill>
                        </a:rPr>
                        <a:t>manage you Azure</a:t>
                      </a:r>
                      <a:r>
                        <a:rPr lang="en-US" sz="1200" baseline="0" dirty="0">
                          <a:solidFill>
                            <a:schemeClr val="bg1"/>
                          </a:solidFill>
                        </a:rPr>
                        <a:t> environment?</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t>Struggling with enough</a:t>
                      </a:r>
                      <a:r>
                        <a:rPr lang="en-US" sz="1200" baseline="0" dirty="0"/>
                        <a:t> skilled staff to </a:t>
                      </a:r>
                      <a:r>
                        <a:rPr lang="en-US" sz="1200" dirty="0"/>
                        <a:t>assess apps and migrate to Azure environment  as well as optimize</a:t>
                      </a:r>
                      <a:r>
                        <a:rPr lang="en-US" sz="1200" baseline="0" dirty="0"/>
                        <a:t> and manage your </a:t>
                      </a:r>
                      <a:r>
                        <a:rPr lang="en-US" sz="1200" dirty="0"/>
                        <a:t>cloud environment.</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a:t>Unable to advance business initiatives and fully benefit from cloud computing due to limited resources focused on managing  current environment.</a:t>
                      </a:r>
                    </a:p>
                  </a:txBody>
                  <a:tcPr marL="121920" marR="121920" marT="60960" marB="60960"/>
                </a:tc>
                <a:tc>
                  <a:txBody>
                    <a:bodyPr/>
                    <a:lstStyle/>
                    <a:p>
                      <a:r>
                        <a:rPr lang="en-US" sz="1200" dirty="0"/>
                        <a:t>Access Tech Data’s full life cycle of cloud services to support and enhance your teams abilities</a:t>
                      </a:r>
                      <a:r>
                        <a:rPr lang="en-US" sz="1200" baseline="0" dirty="0"/>
                        <a:t> to fully embrace cloud. Includes assessment, migration, optimization and managed services as well as training and education. </a:t>
                      </a:r>
                      <a:endParaRPr lang="en-US" sz="1200" dirty="0"/>
                    </a:p>
                  </a:txBody>
                  <a:tcPr marL="121920" marR="121920" marT="60960" marB="609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464939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Terminology to Know</a:t>
            </a:r>
          </a:p>
        </p:txBody>
      </p:sp>
      <p:grpSp>
        <p:nvGrpSpPr>
          <p:cNvPr id="13" name="Group 12"/>
          <p:cNvGrpSpPr/>
          <p:nvPr/>
        </p:nvGrpSpPr>
        <p:grpSpPr>
          <a:xfrm>
            <a:off x="152400" y="1678641"/>
            <a:ext cx="10287000" cy="1443318"/>
            <a:chOff x="152400" y="1678641"/>
            <a:chExt cx="10287000" cy="1443318"/>
          </a:xfrm>
        </p:grpSpPr>
        <p:sp>
          <p:nvSpPr>
            <p:cNvPr id="7" name="Rectangle 6"/>
            <p:cNvSpPr/>
            <p:nvPr/>
          </p:nvSpPr>
          <p:spPr>
            <a:xfrm>
              <a:off x="152400" y="1678641"/>
              <a:ext cx="1828800" cy="14433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Cloud Sprawl</a:t>
              </a:r>
            </a:p>
          </p:txBody>
        </p:sp>
        <p:sp>
          <p:nvSpPr>
            <p:cNvPr id="10" name="Rectangle 9"/>
            <p:cNvSpPr/>
            <p:nvPr/>
          </p:nvSpPr>
          <p:spPr>
            <a:xfrm>
              <a:off x="1981200" y="1678642"/>
              <a:ext cx="8458200"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lnSpc>
                  <a:spcPct val="110000"/>
                </a:lnSpc>
              </a:pPr>
              <a:r>
                <a:rPr lang="en-US" sz="1600" dirty="0">
                  <a:solidFill>
                    <a:schemeClr val="tx1"/>
                  </a:solidFill>
                </a:rPr>
                <a:t>The uncontrolled proliferation of an organization’s cloud instances or cloud presence. It happens when an organization inadequately controls, monitors and manages its different cloud instances, resulting in numerous individual cloud instances which may then be forgotten but continue to use up resources or incur costs since most organizations pay for public cloud services.</a:t>
              </a:r>
            </a:p>
          </p:txBody>
        </p:sp>
      </p:grpSp>
      <p:grpSp>
        <p:nvGrpSpPr>
          <p:cNvPr id="14" name="Group 13"/>
          <p:cNvGrpSpPr/>
          <p:nvPr/>
        </p:nvGrpSpPr>
        <p:grpSpPr>
          <a:xfrm>
            <a:off x="534056" y="3313579"/>
            <a:ext cx="10667344" cy="1443317"/>
            <a:chOff x="457200" y="3313579"/>
            <a:chExt cx="10514944" cy="1443317"/>
          </a:xfrm>
        </p:grpSpPr>
        <p:sp>
          <p:nvSpPr>
            <p:cNvPr id="8" name="Rectangle 7"/>
            <p:cNvSpPr/>
            <p:nvPr/>
          </p:nvSpPr>
          <p:spPr>
            <a:xfrm>
              <a:off x="457200" y="3313579"/>
              <a:ext cx="1828800" cy="14433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Shadow IT</a:t>
              </a:r>
            </a:p>
          </p:txBody>
        </p:sp>
        <p:sp>
          <p:nvSpPr>
            <p:cNvPr id="11" name="Rectangle 10"/>
            <p:cNvSpPr/>
            <p:nvPr/>
          </p:nvSpPr>
          <p:spPr>
            <a:xfrm>
              <a:off x="2285999" y="3313579"/>
              <a:ext cx="8686145"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nSpc>
                  <a:spcPct val="110000"/>
                </a:lnSpc>
              </a:pPr>
              <a:r>
                <a:rPr lang="en-US" sz="1600" dirty="0">
                  <a:solidFill>
                    <a:schemeClr val="tx1"/>
                  </a:solidFill>
                </a:rPr>
                <a:t>Tech-related activities that happen outside the scope of traditional IT. According to research most enterprises experience some level of unauthorized provisioning of cloud services—Shadow IT and many executives don’t know how many Shadow IT applications are being used within their organization.</a:t>
              </a:r>
            </a:p>
          </p:txBody>
        </p:sp>
      </p:grpSp>
      <p:grpSp>
        <p:nvGrpSpPr>
          <p:cNvPr id="15" name="Group 14"/>
          <p:cNvGrpSpPr/>
          <p:nvPr/>
        </p:nvGrpSpPr>
        <p:grpSpPr>
          <a:xfrm>
            <a:off x="990600" y="4948516"/>
            <a:ext cx="10972801" cy="1446680"/>
            <a:chOff x="990600" y="4948516"/>
            <a:chExt cx="10972801" cy="1446680"/>
          </a:xfrm>
        </p:grpSpPr>
        <p:sp>
          <p:nvSpPr>
            <p:cNvPr id="9" name="Rectangle 8"/>
            <p:cNvSpPr/>
            <p:nvPr/>
          </p:nvSpPr>
          <p:spPr>
            <a:xfrm>
              <a:off x="990600" y="4951878"/>
              <a:ext cx="1828800" cy="1443318"/>
            </a:xfrm>
            <a:prstGeom prst="rect">
              <a:avLst/>
            </a:prstGeom>
            <a:solidFill>
              <a:srgbClr val="AB2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Consolidated Billing and N-Tier  Models</a:t>
              </a:r>
            </a:p>
          </p:txBody>
        </p:sp>
        <p:sp>
          <p:nvSpPr>
            <p:cNvPr id="12" name="Rectangle 11"/>
            <p:cNvSpPr/>
            <p:nvPr/>
          </p:nvSpPr>
          <p:spPr>
            <a:xfrm>
              <a:off x="2855259" y="4948516"/>
              <a:ext cx="9108142" cy="144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lvl="0">
                <a:lnSpc>
                  <a:spcPct val="110000"/>
                </a:lnSpc>
              </a:pPr>
              <a:r>
                <a:rPr lang="en-US" sz="1600" dirty="0">
                  <a:solidFill>
                    <a:schemeClr val="tx1"/>
                  </a:solidFill>
                </a:rPr>
                <a:t>A Consolidated billing model brings all current Azure subscriptions together into one PO-based bill instead of multiple credit card bills. While multi-tier (or N-tier) enables customers to look at billing/usage at different levels within the organization such as by department, business unit and region for tracking and charge back purposes.  SES provides the best of both billing models – Consolidated and N-tier. </a:t>
              </a:r>
            </a:p>
          </p:txBody>
        </p:sp>
      </p:grpSp>
    </p:spTree>
    <p:extLst>
      <p:ext uri="{BB962C8B-B14F-4D97-AF65-F5344CB8AC3E}">
        <p14:creationId xmlns:p14="http://schemas.microsoft.com/office/powerpoint/2010/main" val="1428252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63760168"/>
              </p:ext>
            </p:extLst>
          </p:nvPr>
        </p:nvGraphicFramePr>
        <p:xfrm>
          <a:off x="1066800" y="1676400"/>
          <a:ext cx="10174286" cy="4011569"/>
        </p:xfrm>
        <a:graphic>
          <a:graphicData uri="http://schemas.openxmlformats.org/drawingml/2006/table">
            <a:tbl>
              <a:tblPr firstRow="1" bandRow="1">
                <a:tableStyleId>{8A107856-5554-42FB-B03E-39F5DBC370BA}</a:tableStyleId>
              </a:tblPr>
              <a:tblGrid>
                <a:gridCol w="2743200">
                  <a:extLst>
                    <a:ext uri="{9D8B030D-6E8A-4147-A177-3AD203B41FA5}">
                      <a16:colId xmlns:a16="http://schemas.microsoft.com/office/drawing/2014/main" val="2315746852"/>
                    </a:ext>
                  </a:extLst>
                </a:gridCol>
                <a:gridCol w="7431086">
                  <a:extLst>
                    <a:ext uri="{9D8B030D-6E8A-4147-A177-3AD203B41FA5}">
                      <a16:colId xmlns:a16="http://schemas.microsoft.com/office/drawing/2014/main" val="717529325"/>
                    </a:ext>
                  </a:extLst>
                </a:gridCol>
              </a:tblGrid>
              <a:tr h="414929">
                <a:tc>
                  <a:txBody>
                    <a:bodyPr/>
                    <a:lstStyle/>
                    <a:p>
                      <a:r>
                        <a:rPr lang="en-US" sz="1600" dirty="0"/>
                        <a:t>Objection</a:t>
                      </a:r>
                    </a:p>
                  </a:txBody>
                  <a:tcPr/>
                </a:tc>
                <a:tc>
                  <a:txBody>
                    <a:bodyPr/>
                    <a:lstStyle/>
                    <a:p>
                      <a:r>
                        <a:rPr lang="en-US" sz="1600" dirty="0"/>
                        <a:t>Response</a:t>
                      </a:r>
                    </a:p>
                  </a:txBody>
                  <a:tcPr/>
                </a:tc>
                <a:extLst>
                  <a:ext uri="{0D108BD9-81ED-4DB2-BD59-A6C34878D82A}">
                    <a16:rowId xmlns:a16="http://schemas.microsoft.com/office/drawing/2014/main" val="2996058295"/>
                  </a:ext>
                </a:extLst>
              </a:tr>
              <a:tr h="1303006">
                <a:tc>
                  <a:txBody>
                    <a:bodyPr/>
                    <a:lstStyle/>
                    <a:p>
                      <a:r>
                        <a:rPr lang="en-US" sz="1400" b="0" dirty="0">
                          <a:solidFill>
                            <a:schemeClr val="tx1"/>
                          </a:solidFill>
                        </a:rPr>
                        <a:t>We do have multiple Azure subscriptions</a:t>
                      </a:r>
                      <a:r>
                        <a:rPr lang="en-US" sz="1400" b="0" baseline="0" dirty="0">
                          <a:solidFill>
                            <a:schemeClr val="tx1"/>
                          </a:solidFill>
                        </a:rPr>
                        <a:t> but still </a:t>
                      </a:r>
                      <a:r>
                        <a:rPr lang="en-US" sz="1400" b="0" dirty="0">
                          <a:solidFill>
                            <a:schemeClr val="tx1"/>
                          </a:solidFill>
                        </a:rPr>
                        <a:t>don’t see a need for a platform.</a:t>
                      </a:r>
                    </a:p>
                    <a:p>
                      <a:endParaRPr lang="en-US" sz="1400" dirty="0"/>
                    </a:p>
                  </a:txBody>
                  <a:tcPr/>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So you’ve been able to reduce account sprawl. What about </a:t>
                      </a:r>
                      <a:r>
                        <a:rPr lang="en-US" sz="1400" b="0" baseline="0" dirty="0">
                          <a:solidFill>
                            <a:schemeClr val="tx1"/>
                          </a:solidFill>
                        </a:rPr>
                        <a:t>e</a:t>
                      </a:r>
                      <a:r>
                        <a:rPr lang="en-US" sz="1400" b="0" dirty="0">
                          <a:solidFill>
                            <a:schemeClr val="tx1"/>
                          </a:solidFill>
                        </a:rPr>
                        <a:t>asily controlling spend, automating chargebacks and creating governance? </a:t>
                      </a:r>
                    </a:p>
                    <a:p>
                      <a:endParaRPr lang="en-US" sz="1400" b="0" dirty="0">
                        <a:solidFill>
                          <a:schemeClr val="tx1"/>
                        </a:solidFill>
                      </a:endParaRPr>
                    </a:p>
                    <a:p>
                      <a:r>
                        <a:rPr lang="en-US" sz="1400" b="0" dirty="0">
                          <a:solidFill>
                            <a:schemeClr val="tx1"/>
                          </a:solidFill>
                        </a:rPr>
                        <a:t>With our platform and self-service portal you are able to:</a:t>
                      </a:r>
                    </a:p>
                    <a:p>
                      <a:pPr marL="171450" indent="-171450">
                        <a:buFont typeface="Arial" panose="020B0604020202020204" pitchFamily="34" charset="0"/>
                        <a:buChar char="•"/>
                      </a:pPr>
                      <a:r>
                        <a:rPr lang="en-US" sz="1400" b="0" dirty="0">
                          <a:solidFill>
                            <a:schemeClr val="tx1"/>
                          </a:solidFill>
                        </a:rPr>
                        <a:t>Gain better oversight/control of spend  with permission-based new</a:t>
                      </a:r>
                      <a:r>
                        <a:rPr lang="en-US" sz="1400" b="0" baseline="0" dirty="0">
                          <a:solidFill>
                            <a:schemeClr val="tx1"/>
                          </a:solidFill>
                        </a:rPr>
                        <a:t> account requests/activations</a:t>
                      </a:r>
                      <a:endParaRPr lang="en-US" sz="1400" b="0" dirty="0">
                        <a:solidFill>
                          <a:schemeClr val="tx1"/>
                        </a:solidFill>
                      </a:endParaRPr>
                    </a:p>
                    <a:p>
                      <a:pPr marL="171450" indent="-171450">
                        <a:buFont typeface="Arial" panose="020B0604020202020204" pitchFamily="34" charset="0"/>
                        <a:buChar char="•"/>
                      </a:pPr>
                      <a:r>
                        <a:rPr lang="en-US" sz="1400" b="0" dirty="0">
                          <a:solidFill>
                            <a:schemeClr val="tx1"/>
                          </a:solidFill>
                        </a:rPr>
                        <a:t>Accurately assign/manage charge-backs</a:t>
                      </a:r>
                    </a:p>
                    <a:p>
                      <a:pPr marL="171450" indent="-171450">
                        <a:buFont typeface="Arial" panose="020B0604020202020204" pitchFamily="34" charset="0"/>
                        <a:buChar char="•"/>
                      </a:pPr>
                      <a:r>
                        <a:rPr lang="en-US" sz="1400" b="0" dirty="0">
                          <a:solidFill>
                            <a:schemeClr val="tx1"/>
                          </a:solidFill>
                        </a:rPr>
                        <a:t>Granular reporting for departmental level visibility</a:t>
                      </a:r>
                    </a:p>
                    <a:p>
                      <a:pPr marL="171450" indent="-171450">
                        <a:buFont typeface="Arial" panose="020B0604020202020204" pitchFamily="34" charset="0"/>
                        <a:buChar char="•"/>
                      </a:pPr>
                      <a:r>
                        <a:rPr lang="en-US" sz="1400" b="0" dirty="0">
                          <a:solidFill>
                            <a:schemeClr val="tx1"/>
                          </a:solidFill>
                        </a:rPr>
                        <a:t>Easy migrate existing and link new accounts</a:t>
                      </a:r>
                    </a:p>
                    <a:p>
                      <a:pPr marL="171450" indent="-171450">
                        <a:buFont typeface="Arial" panose="020B0604020202020204" pitchFamily="34" charset="0"/>
                        <a:buChar char="•"/>
                      </a:pPr>
                      <a:r>
                        <a:rPr lang="en-US" sz="1400" b="0" dirty="0">
                          <a:solidFill>
                            <a:schemeClr val="tx1"/>
                          </a:solidFill>
                        </a:rPr>
                        <a:t>Department level self-service portal for provisioning requests </a:t>
                      </a:r>
                    </a:p>
                  </a:txBody>
                  <a:tcPr/>
                </a:tc>
                <a:extLst>
                  <a:ext uri="{0D108BD9-81ED-4DB2-BD59-A6C34878D82A}">
                    <a16:rowId xmlns:a16="http://schemas.microsoft.com/office/drawing/2014/main" val="2636329700"/>
                  </a:ext>
                </a:extLst>
              </a:tr>
              <a:tr h="903344">
                <a:tc>
                  <a:txBody>
                    <a:bodyPr/>
                    <a:lstStyle/>
                    <a:p>
                      <a:r>
                        <a:rPr lang="en-US" sz="1400" dirty="0"/>
                        <a:t>I don’t want to learn a new platform and get locked in to a platform.</a:t>
                      </a:r>
                    </a:p>
                  </a:txBody>
                  <a:tcPr/>
                </a:tc>
                <a:tc>
                  <a:txBody>
                    <a:bodyPr/>
                    <a:lstStyle/>
                    <a:p>
                      <a:r>
                        <a:rPr lang="en-US" sz="1400" dirty="0"/>
                        <a:t>Unlike other cloud platforms that lack a direct connection to the cloud provider, with SES you are able to:</a:t>
                      </a:r>
                    </a:p>
                    <a:p>
                      <a:pPr marL="171450" indent="-171450">
                        <a:buFont typeface="Arial" panose="020B0604020202020204" pitchFamily="34" charset="0"/>
                        <a:buChar char="•"/>
                      </a:pPr>
                      <a:r>
                        <a:rPr lang="en-US" sz="1400" dirty="0"/>
                        <a:t>Retain full control of your accounts and all dashboard information</a:t>
                      </a:r>
                    </a:p>
                    <a:p>
                      <a:pPr marL="171450" indent="-171450">
                        <a:buFont typeface="Arial" panose="020B0604020202020204" pitchFamily="34" charset="0"/>
                        <a:buChar char="•"/>
                      </a:pPr>
                      <a:r>
                        <a:rPr lang="en-US" sz="1400" dirty="0"/>
                        <a:t>Access to all cloud provider services along with their unique features</a:t>
                      </a:r>
                    </a:p>
                    <a:p>
                      <a:pPr marL="171450" indent="-171450">
                        <a:buFont typeface="Arial" panose="020B0604020202020204" pitchFamily="34" charset="0"/>
                        <a:buChar char="•"/>
                      </a:pPr>
                      <a:r>
                        <a:rPr lang="en-US" sz="1400" dirty="0"/>
                        <a:t>Discontinue use of StreamOne Enterprise Solutions without service impact</a:t>
                      </a:r>
                    </a:p>
                    <a:p>
                      <a:r>
                        <a:rPr lang="en-US" sz="1400" dirty="0"/>
                        <a:t> </a:t>
                      </a:r>
                    </a:p>
                    <a:p>
                      <a:endParaRPr lang="en-US" sz="1400" dirty="0"/>
                    </a:p>
                  </a:txBody>
                  <a:tcPr/>
                </a:tc>
                <a:extLst>
                  <a:ext uri="{0D108BD9-81ED-4DB2-BD59-A6C34878D82A}">
                    <a16:rowId xmlns:a16="http://schemas.microsoft.com/office/drawing/2014/main" val="4141578951"/>
                  </a:ext>
                </a:extLst>
              </a:tr>
            </a:tbl>
          </a:graphicData>
        </a:graphic>
      </p:graphicFrame>
      <p:sp>
        <p:nvSpPr>
          <p:cNvPr id="2" name="Title 1"/>
          <p:cNvSpPr>
            <a:spLocks noGrp="1"/>
          </p:cNvSpPr>
          <p:nvPr>
            <p:ph type="title"/>
          </p:nvPr>
        </p:nvSpPr>
        <p:spPr/>
        <p:txBody>
          <a:bodyPr/>
          <a:lstStyle/>
          <a:p>
            <a:r>
              <a:rPr lang="en-US" dirty="0"/>
              <a:t>How to Handle Objections to SES</a:t>
            </a:r>
          </a:p>
        </p:txBody>
      </p:sp>
    </p:spTree>
    <p:extLst>
      <p:ext uri="{BB962C8B-B14F-4D97-AF65-F5344CB8AC3E}">
        <p14:creationId xmlns:p14="http://schemas.microsoft.com/office/powerpoint/2010/main" val="84603927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959A9D-0EFC-42A6-B93A-925037AD18B2}"/>
              </a:ext>
            </a:extLst>
          </p:cNvPr>
          <p:cNvSpPr txBox="1">
            <a:spLocks/>
          </p:cNvSpPr>
          <p:nvPr/>
        </p:nvSpPr>
        <p:spPr>
          <a:xfrm>
            <a:off x="313765" y="1466850"/>
            <a:ext cx="10972800" cy="5334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dirty="0">
                <a:latin typeface="Corbel" charset="0"/>
                <a:ea typeface="Corbel" charset="0"/>
                <a:cs typeface="Corbel" charset="0"/>
              </a:rPr>
              <a:t>Migrating new/existing Azure accounts in six easy steps:</a:t>
            </a:r>
          </a:p>
          <a:p>
            <a:pPr>
              <a:lnSpc>
                <a:spcPct val="100000"/>
              </a:lnSpc>
            </a:pPr>
            <a:r>
              <a:rPr lang="en-US" sz="1400" dirty="0">
                <a:latin typeface="Corbel" charset="0"/>
                <a:ea typeface="Corbel" charset="0"/>
                <a:cs typeface="Corbel" charset="0"/>
              </a:rPr>
              <a:t>(Step-by-Step Guide is included in Kit)</a:t>
            </a:r>
          </a:p>
        </p:txBody>
      </p:sp>
      <p:sp>
        <p:nvSpPr>
          <p:cNvPr id="2" name="Title 1"/>
          <p:cNvSpPr>
            <a:spLocks noGrp="1"/>
          </p:cNvSpPr>
          <p:nvPr>
            <p:ph type="title"/>
          </p:nvPr>
        </p:nvSpPr>
        <p:spPr>
          <a:xfrm>
            <a:off x="76200" y="526771"/>
            <a:ext cx="12115800" cy="792162"/>
          </a:xfrm>
        </p:spPr>
        <p:txBody>
          <a:bodyPr/>
          <a:lstStyle/>
          <a:p>
            <a:r>
              <a:rPr lang="en-US" sz="2800" dirty="0"/>
              <a:t>Moving Your Customers to StreamOne Enterprise Solutions (SES) Cloud Platform</a:t>
            </a:r>
          </a:p>
        </p:txBody>
      </p:sp>
      <p:sp>
        <p:nvSpPr>
          <p:cNvPr id="3" name="Text Placeholder 2"/>
          <p:cNvSpPr>
            <a:spLocks noGrp="1"/>
          </p:cNvSpPr>
          <p:nvPr>
            <p:ph type="body" sz="quarter" idx="12"/>
          </p:nvPr>
        </p:nvSpPr>
        <p:spPr>
          <a:xfrm>
            <a:off x="313765" y="2000250"/>
            <a:ext cx="11497236" cy="4644838"/>
          </a:xfrm>
        </p:spPr>
        <p:txBody>
          <a:bodyPr>
            <a:normAutofit fontScale="85000" lnSpcReduction="10000"/>
          </a:bodyPr>
          <a:lstStyle/>
          <a:p>
            <a:pPr>
              <a:lnSpc>
                <a:spcPct val="110000"/>
              </a:lnSpc>
              <a:spcAft>
                <a:spcPts val="600"/>
              </a:spcAft>
              <a:buClr>
                <a:schemeClr val="accent5"/>
              </a:buClr>
            </a:pPr>
            <a:r>
              <a:rPr lang="en-US" sz="1900" b="1" dirty="0">
                <a:solidFill>
                  <a:schemeClr val="tx1"/>
                </a:solidFill>
                <a:latin typeface="+mj-lt"/>
              </a:rPr>
              <a:t>Step 1:</a:t>
            </a:r>
            <a:r>
              <a:rPr lang="en-US" sz="1900" dirty="0">
                <a:solidFill>
                  <a:schemeClr val="tx1"/>
                </a:solidFill>
                <a:latin typeface="+mj-lt"/>
              </a:rPr>
              <a:t> Create Customer Account </a:t>
            </a:r>
          </a:p>
          <a:p>
            <a:pPr lvl="1">
              <a:lnSpc>
                <a:spcPct val="110000"/>
              </a:lnSpc>
              <a:spcAft>
                <a:spcPts val="600"/>
              </a:spcAft>
            </a:pPr>
            <a:r>
              <a:rPr lang="en-US" sz="1900" dirty="0">
                <a:solidFill>
                  <a:schemeClr val="tx1"/>
                </a:solidFill>
                <a:latin typeface="+mj-lt"/>
              </a:rPr>
              <a:t>Option 1. Resellers create the customer account using the reseller portal access </a:t>
            </a:r>
          </a:p>
          <a:p>
            <a:pPr lvl="1">
              <a:lnSpc>
                <a:spcPct val="110000"/>
              </a:lnSpc>
              <a:spcAft>
                <a:spcPts val="600"/>
              </a:spcAft>
            </a:pPr>
            <a:r>
              <a:rPr lang="en-US" sz="1900" dirty="0">
                <a:solidFill>
                  <a:schemeClr val="tx1"/>
                </a:solidFill>
                <a:latin typeface="+mj-lt"/>
              </a:rPr>
              <a:t>Option 2.  Customers request an account through the reseller end-customer portal using the Signup feature. (Recommended)</a:t>
            </a:r>
          </a:p>
          <a:p>
            <a:pPr>
              <a:lnSpc>
                <a:spcPct val="110000"/>
              </a:lnSpc>
              <a:spcAft>
                <a:spcPts val="600"/>
              </a:spcAft>
              <a:buClr>
                <a:schemeClr val="accent5"/>
              </a:buClr>
            </a:pPr>
            <a:r>
              <a:rPr lang="en-US" sz="1900" b="1" dirty="0">
                <a:solidFill>
                  <a:schemeClr val="tx1"/>
                </a:solidFill>
                <a:latin typeface="+mj-lt"/>
              </a:rPr>
              <a:t>Step 2:</a:t>
            </a:r>
            <a:r>
              <a:rPr lang="en-US" sz="1900" dirty="0">
                <a:solidFill>
                  <a:schemeClr val="tx1"/>
                </a:solidFill>
                <a:latin typeface="+mj-lt"/>
              </a:rPr>
              <a:t> Add a Customer</a:t>
            </a:r>
          </a:p>
          <a:p>
            <a:pPr lvl="1">
              <a:lnSpc>
                <a:spcPct val="110000"/>
              </a:lnSpc>
              <a:spcAft>
                <a:spcPts val="600"/>
              </a:spcAft>
            </a:pPr>
            <a:r>
              <a:rPr lang="en-US" sz="1900" dirty="0">
                <a:solidFill>
                  <a:schemeClr val="tx1"/>
                </a:solidFill>
                <a:latin typeface="+mj-lt"/>
              </a:rPr>
              <a:t>1. From the StreamOne Enterprise Solutions (SES) Home screen, select the Customer module</a:t>
            </a:r>
          </a:p>
          <a:p>
            <a:pPr lvl="1">
              <a:lnSpc>
                <a:spcPct val="110000"/>
              </a:lnSpc>
              <a:spcAft>
                <a:spcPts val="600"/>
              </a:spcAft>
            </a:pPr>
            <a:r>
              <a:rPr lang="en-US" sz="1900" dirty="0">
                <a:solidFill>
                  <a:schemeClr val="tx1"/>
                </a:solidFill>
                <a:latin typeface="+mj-lt"/>
              </a:rPr>
              <a:t>2. In the Client section: add customer’s company information</a:t>
            </a:r>
          </a:p>
          <a:p>
            <a:pPr>
              <a:lnSpc>
                <a:spcPct val="110000"/>
              </a:lnSpc>
              <a:spcAft>
                <a:spcPts val="600"/>
              </a:spcAft>
              <a:buClr>
                <a:schemeClr val="accent5"/>
              </a:buClr>
            </a:pPr>
            <a:r>
              <a:rPr lang="en-US" sz="1900" b="1" dirty="0">
                <a:solidFill>
                  <a:schemeClr val="tx1"/>
                </a:solidFill>
                <a:latin typeface="+mj-lt"/>
              </a:rPr>
              <a:t>Step 3:</a:t>
            </a:r>
            <a:r>
              <a:rPr lang="en-US" sz="1900" dirty="0">
                <a:solidFill>
                  <a:schemeClr val="tx1"/>
                </a:solidFill>
                <a:latin typeface="+mj-lt"/>
              </a:rPr>
              <a:t> Before Creating a New CSP Azure subscription, associate a Tenant (or domain ID) to the SES Customer</a:t>
            </a:r>
          </a:p>
          <a:p>
            <a:pPr>
              <a:lnSpc>
                <a:spcPct val="110000"/>
              </a:lnSpc>
              <a:spcAft>
                <a:spcPts val="600"/>
              </a:spcAft>
              <a:buClr>
                <a:schemeClr val="accent5"/>
              </a:buClr>
            </a:pPr>
            <a:r>
              <a:rPr lang="en-US" sz="1900" b="1" dirty="0">
                <a:solidFill>
                  <a:schemeClr val="tx1"/>
                </a:solidFill>
                <a:latin typeface="+mj-lt"/>
              </a:rPr>
              <a:t>Step 4: </a:t>
            </a:r>
            <a:r>
              <a:rPr lang="en-US" sz="1900" dirty="0">
                <a:solidFill>
                  <a:schemeClr val="tx1"/>
                </a:solidFill>
                <a:latin typeface="+mj-lt"/>
              </a:rPr>
              <a:t>Create a New Tenant Identity - Go to Customer Module – Cloud Providers</a:t>
            </a:r>
          </a:p>
          <a:p>
            <a:pPr lvl="1">
              <a:lnSpc>
                <a:spcPct val="110000"/>
              </a:lnSpc>
              <a:spcAft>
                <a:spcPts val="600"/>
              </a:spcAft>
            </a:pPr>
            <a:r>
              <a:rPr lang="en-US" sz="1900" dirty="0">
                <a:solidFill>
                  <a:schemeClr val="tx1"/>
                </a:solidFill>
                <a:latin typeface="+mj-lt"/>
              </a:rPr>
              <a:t>Toggle to Azure and select CSP Customer </a:t>
            </a:r>
            <a:r>
              <a:rPr lang="en-US" sz="1900" dirty="0" err="1">
                <a:solidFill>
                  <a:schemeClr val="tx1"/>
                </a:solidFill>
                <a:latin typeface="+mj-lt"/>
              </a:rPr>
              <a:t>Pricebook</a:t>
            </a:r>
            <a:r>
              <a:rPr lang="en-US" sz="1900" dirty="0">
                <a:solidFill>
                  <a:schemeClr val="tx1"/>
                </a:solidFill>
                <a:latin typeface="+mj-lt"/>
              </a:rPr>
              <a:t> and under Microsoft Azure Identity </a:t>
            </a:r>
            <a:r>
              <a:rPr lang="en-US" sz="1900" dirty="0">
                <a:solidFill>
                  <a:schemeClr val="tx1"/>
                </a:solidFill>
                <a:latin typeface="+mj-lt"/>
                <a:cs typeface="Arial" panose="020B0604020202020204" pitchFamily="34" charset="0"/>
              </a:rPr>
              <a:t>─ </a:t>
            </a:r>
            <a:r>
              <a:rPr lang="en-US" sz="1900" dirty="0">
                <a:solidFill>
                  <a:schemeClr val="tx1"/>
                </a:solidFill>
                <a:latin typeface="+mj-lt"/>
              </a:rPr>
              <a:t>‘Create new customer identity’ and complete all the required fields</a:t>
            </a:r>
          </a:p>
          <a:p>
            <a:pPr>
              <a:lnSpc>
                <a:spcPct val="110000"/>
              </a:lnSpc>
              <a:spcAft>
                <a:spcPts val="600"/>
              </a:spcAft>
              <a:buClr>
                <a:schemeClr val="accent5"/>
              </a:buClr>
            </a:pPr>
            <a:r>
              <a:rPr lang="en-US" sz="1900" b="1" dirty="0">
                <a:solidFill>
                  <a:schemeClr val="tx1"/>
                </a:solidFill>
                <a:latin typeface="+mj-lt"/>
              </a:rPr>
              <a:t>Step 5:</a:t>
            </a:r>
            <a:r>
              <a:rPr lang="en-US" sz="1900" dirty="0">
                <a:solidFill>
                  <a:schemeClr val="tx1"/>
                </a:solidFill>
                <a:latin typeface="+mj-lt"/>
              </a:rPr>
              <a:t> Add Linked Customer Account to Reseller</a:t>
            </a:r>
          </a:p>
          <a:p>
            <a:pPr lvl="1">
              <a:lnSpc>
                <a:spcPct val="110000"/>
              </a:lnSpc>
              <a:spcAft>
                <a:spcPts val="600"/>
              </a:spcAft>
            </a:pPr>
            <a:r>
              <a:rPr lang="en-US" sz="1900" dirty="0">
                <a:solidFill>
                  <a:schemeClr val="tx1"/>
                </a:solidFill>
                <a:latin typeface="+mj-lt"/>
              </a:rPr>
              <a:t>Send customer invitation to authorize Tech Data to be customer’s Microsoft Cloud Solution Provider.</a:t>
            </a:r>
          </a:p>
          <a:p>
            <a:pPr>
              <a:lnSpc>
                <a:spcPct val="110000"/>
              </a:lnSpc>
              <a:spcAft>
                <a:spcPts val="600"/>
              </a:spcAft>
              <a:buClr>
                <a:schemeClr val="accent5"/>
              </a:buClr>
            </a:pPr>
            <a:r>
              <a:rPr lang="en-US" sz="1900" b="1" dirty="0">
                <a:solidFill>
                  <a:schemeClr val="tx1"/>
                </a:solidFill>
                <a:latin typeface="+mj-lt"/>
              </a:rPr>
              <a:t>Step 6:</a:t>
            </a:r>
            <a:r>
              <a:rPr lang="en-US" sz="1900" dirty="0">
                <a:solidFill>
                  <a:schemeClr val="tx1"/>
                </a:solidFill>
                <a:latin typeface="+mj-lt"/>
              </a:rPr>
              <a:t> Send Request for an Azure CSP Subscription to the SES Cloud Support team for approval</a:t>
            </a:r>
          </a:p>
          <a:p>
            <a:pPr lvl="1">
              <a:lnSpc>
                <a:spcPct val="110000"/>
              </a:lnSpc>
              <a:spcAft>
                <a:spcPts val="600"/>
              </a:spcAft>
              <a:buFont typeface="Arial" panose="020B0604020202020204" pitchFamily="34" charset="0"/>
              <a:buChar char="‒"/>
            </a:pPr>
            <a:r>
              <a:rPr lang="en-US" sz="1900" dirty="0">
                <a:solidFill>
                  <a:schemeClr val="tx1"/>
                </a:solidFill>
                <a:latin typeface="+mj-lt"/>
              </a:rPr>
              <a:t>When approved the subscription is provisioned and admin rights are provided to the customer</a:t>
            </a:r>
          </a:p>
          <a:p>
            <a:pPr>
              <a:lnSpc>
                <a:spcPct val="110000"/>
              </a:lnSpc>
              <a:spcAft>
                <a:spcPts val="0"/>
              </a:spcAft>
              <a:buClr>
                <a:schemeClr val="accent5"/>
              </a:buClr>
            </a:pPr>
            <a:endParaRPr lang="en-US" sz="2000" dirty="0">
              <a:solidFill>
                <a:schemeClr val="tx1"/>
              </a:solidFill>
              <a:latin typeface="+mj-lt"/>
            </a:endParaRPr>
          </a:p>
          <a:p>
            <a:pPr>
              <a:spcAft>
                <a:spcPts val="0"/>
              </a:spcAft>
            </a:pPr>
            <a:endParaRPr lang="en-US" sz="1800" dirty="0">
              <a:solidFill>
                <a:schemeClr val="tx1"/>
              </a:solidFill>
            </a:endParaRPr>
          </a:p>
          <a:p>
            <a:pPr>
              <a:spcAft>
                <a:spcPts val="0"/>
              </a:spcAft>
            </a:pPr>
            <a:endParaRPr lang="en-US" sz="1800" dirty="0">
              <a:solidFill>
                <a:schemeClr val="tx1"/>
              </a:solidFill>
            </a:endParaRPr>
          </a:p>
          <a:p>
            <a:pPr>
              <a:spcAft>
                <a:spcPts val="0"/>
              </a:spcAft>
            </a:pPr>
            <a:endParaRPr lang="en-US" sz="1800" dirty="0">
              <a:solidFill>
                <a:schemeClr val="tx1"/>
              </a:solidFill>
            </a:endParaRPr>
          </a:p>
          <a:p>
            <a:endParaRPr lang="en-US" dirty="0"/>
          </a:p>
        </p:txBody>
      </p:sp>
    </p:spTree>
    <p:extLst>
      <p:ext uri="{BB962C8B-B14F-4D97-AF65-F5344CB8AC3E}">
        <p14:creationId xmlns:p14="http://schemas.microsoft.com/office/powerpoint/2010/main" val="127038754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Tools and Resources </a:t>
            </a:r>
          </a:p>
        </p:txBody>
      </p:sp>
      <p:sp>
        <p:nvSpPr>
          <p:cNvPr id="8" name="Text Placeholder 7"/>
          <p:cNvSpPr>
            <a:spLocks noGrp="1"/>
          </p:cNvSpPr>
          <p:nvPr>
            <p:ph type="body" sz="quarter" idx="23"/>
          </p:nvPr>
        </p:nvSpPr>
        <p:spPr/>
        <p:txBody>
          <a:bodyPr/>
          <a:lstStyle/>
          <a:p>
            <a:r>
              <a:rPr lang="en-US" dirty="0"/>
              <a:t>Unless link is provided, access sales tools and resources</a:t>
            </a:r>
            <a:endParaRPr lang="en-US" u="sng" dirty="0"/>
          </a:p>
        </p:txBody>
      </p:sp>
      <p:sp>
        <p:nvSpPr>
          <p:cNvPr id="5" name="Text Placeholder 4"/>
          <p:cNvSpPr>
            <a:spLocks noGrp="1"/>
          </p:cNvSpPr>
          <p:nvPr>
            <p:ph type="body" sz="quarter" idx="18"/>
          </p:nvPr>
        </p:nvSpPr>
        <p:spPr>
          <a:xfrm>
            <a:off x="1492785" y="2705849"/>
            <a:ext cx="2140060" cy="212386"/>
          </a:xfrm>
          <a:noFill/>
        </p:spPr>
        <p:txBody>
          <a:bodyPr/>
          <a:lstStyle/>
          <a:p>
            <a:r>
              <a:rPr lang="en-US" dirty="0"/>
              <a:t>Battle Cards  for </a:t>
            </a:r>
          </a:p>
          <a:p>
            <a:r>
              <a:rPr lang="en-US" dirty="0"/>
              <a:t>You to Prepare for Call </a:t>
            </a:r>
          </a:p>
        </p:txBody>
      </p:sp>
      <p:sp>
        <p:nvSpPr>
          <p:cNvPr id="6" name="Text Placeholder 5"/>
          <p:cNvSpPr>
            <a:spLocks noGrp="1"/>
          </p:cNvSpPr>
          <p:nvPr>
            <p:ph type="body" sz="quarter" idx="20"/>
          </p:nvPr>
        </p:nvSpPr>
        <p:spPr>
          <a:xfrm>
            <a:off x="4667462" y="2625731"/>
            <a:ext cx="2140060" cy="212386"/>
          </a:xfrm>
          <a:noFill/>
        </p:spPr>
        <p:txBody>
          <a:bodyPr/>
          <a:lstStyle/>
          <a:p>
            <a:r>
              <a:rPr lang="en-US" dirty="0"/>
              <a:t> Marketing Materials</a:t>
            </a:r>
          </a:p>
        </p:txBody>
      </p:sp>
      <p:grpSp>
        <p:nvGrpSpPr>
          <p:cNvPr id="18" name="Group 17"/>
          <p:cNvGrpSpPr/>
          <p:nvPr/>
        </p:nvGrpSpPr>
        <p:grpSpPr>
          <a:xfrm>
            <a:off x="1211679" y="2849562"/>
            <a:ext cx="8951840" cy="2806244"/>
            <a:chOff x="762595" y="2849562"/>
            <a:chExt cx="9025417" cy="2806244"/>
          </a:xfrm>
          <a:noFill/>
        </p:grpSpPr>
        <p:sp>
          <p:nvSpPr>
            <p:cNvPr id="11" name="Rectangle 10"/>
            <p:cNvSpPr/>
            <p:nvPr/>
          </p:nvSpPr>
          <p:spPr>
            <a:xfrm>
              <a:off x="762595" y="2849562"/>
              <a:ext cx="8719582" cy="2806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7419" y="3124200"/>
              <a:ext cx="1637181" cy="1447800"/>
            </a:xfrm>
            <a:prstGeom prst="rect">
              <a:avLst/>
            </a:prstGeom>
            <a:grpFill/>
          </p:spPr>
          <p:txBody>
            <a:bodyPr wrap="square" rtlCol="0">
              <a:spAutoFit/>
            </a:bodyPr>
            <a:lstStyle/>
            <a:p>
              <a:endParaRPr lang="en-US" dirty="0"/>
            </a:p>
          </p:txBody>
        </p:sp>
        <p:sp>
          <p:nvSpPr>
            <p:cNvPr id="3" name="TextBox 2"/>
            <p:cNvSpPr txBox="1"/>
            <p:nvPr/>
          </p:nvSpPr>
          <p:spPr>
            <a:xfrm>
              <a:off x="841971" y="3122421"/>
              <a:ext cx="2396624" cy="1615827"/>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a:latin typeface="+mj-lt"/>
                  <a:hlinkClick r:id="rId3"/>
                </a:rPr>
                <a:t>Azure Cloud Solutions</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4"/>
                </a:rPr>
                <a:t>StreamOne Enterprise Solutions</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5"/>
                </a:rPr>
                <a:t>Why Resell Training &amp; Education Services</a:t>
              </a:r>
              <a:endParaRPr lang="en-US" sz="1400" dirty="0">
                <a:latin typeface="+mj-lt"/>
              </a:endParaRPr>
            </a:p>
            <a:p>
              <a:pPr marL="174625" indent="-174625">
                <a:spcAft>
                  <a:spcPts val="600"/>
                </a:spcAft>
                <a:buFont typeface="Arial" panose="020B0604020202020204" pitchFamily="34" charset="0"/>
                <a:buChar char="•"/>
              </a:pPr>
              <a:endParaRPr lang="en-US" sz="1400" dirty="0">
                <a:latin typeface="+mj-lt"/>
              </a:endParaRPr>
            </a:p>
          </p:txBody>
        </p:sp>
        <p:sp>
          <p:nvSpPr>
            <p:cNvPr id="12" name="TextBox 11"/>
            <p:cNvSpPr txBox="1"/>
            <p:nvPr/>
          </p:nvSpPr>
          <p:spPr>
            <a:xfrm>
              <a:off x="4073709" y="3122421"/>
              <a:ext cx="2805804" cy="1461939"/>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a:latin typeface="+mj-lt"/>
                  <a:hlinkClick r:id="rId6"/>
                </a:rPr>
                <a:t>White-labeled “Manage and Control  Azure Cloud Spend” Presentation</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7"/>
                </a:rPr>
                <a:t>White-labeled StreamOne Enterprise Cloud Platform Datasheet</a:t>
              </a:r>
              <a:endParaRPr lang="en-US" sz="1400" dirty="0">
                <a:latin typeface="+mj-lt"/>
              </a:endParaRPr>
            </a:p>
          </p:txBody>
        </p:sp>
        <p:sp>
          <p:nvSpPr>
            <p:cNvPr id="14" name="TextBox 13"/>
            <p:cNvSpPr txBox="1"/>
            <p:nvPr/>
          </p:nvSpPr>
          <p:spPr>
            <a:xfrm>
              <a:off x="7312011" y="3041884"/>
              <a:ext cx="2061427" cy="307777"/>
            </a:xfrm>
            <a:prstGeom prst="rect">
              <a:avLst/>
            </a:prstGeom>
            <a:grpFill/>
          </p:spPr>
          <p:txBody>
            <a:bodyPr wrap="square" rtlCol="0">
              <a:spAutoFit/>
            </a:bodyPr>
            <a:lstStyle/>
            <a:p>
              <a:pPr marL="120650" indent="-120650">
                <a:spcAft>
                  <a:spcPts val="600"/>
                </a:spcAft>
                <a:buFont typeface="Arial" panose="020B0604020202020204" pitchFamily="34" charset="0"/>
                <a:buChar char="•"/>
              </a:pPr>
              <a:endParaRPr lang="en-US" sz="1400" dirty="0">
                <a:solidFill>
                  <a:srgbClr val="FF0000"/>
                </a:solidFill>
                <a:latin typeface="+mj-lt"/>
              </a:endParaRPr>
            </a:p>
          </p:txBody>
        </p:sp>
        <p:sp>
          <p:nvSpPr>
            <p:cNvPr id="15" name="TextBox 14"/>
            <p:cNvSpPr txBox="1"/>
            <p:nvPr/>
          </p:nvSpPr>
          <p:spPr>
            <a:xfrm>
              <a:off x="7378042" y="3117130"/>
              <a:ext cx="2409970" cy="1323439"/>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a:latin typeface="+mj-lt"/>
                  <a:hlinkClick r:id="rId8"/>
                </a:rPr>
                <a:t>Move/Setup New Customer to SES Guide</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9"/>
                </a:rPr>
                <a:t>Partner Azure POC Guide</a:t>
              </a:r>
              <a:endParaRPr lang="en-US" sz="1400" dirty="0">
                <a:latin typeface="+mj-lt"/>
              </a:endParaRPr>
            </a:p>
            <a:p>
              <a:pPr marL="174625" indent="-174625">
                <a:spcAft>
                  <a:spcPts val="600"/>
                </a:spcAft>
                <a:buFont typeface="Arial" panose="020B0604020202020204" pitchFamily="34" charset="0"/>
                <a:buChar char="•"/>
              </a:pPr>
              <a:r>
                <a:rPr lang="en-US" sz="1400" dirty="0">
                  <a:latin typeface="+mj-lt"/>
                  <a:hlinkClick r:id="rId10"/>
                </a:rPr>
                <a:t>Microsoft Partner Investment Request</a:t>
              </a:r>
              <a:endParaRPr lang="en-US" sz="1400" dirty="0">
                <a:latin typeface="+mj-lt"/>
              </a:endParaRPr>
            </a:p>
          </p:txBody>
        </p:sp>
      </p:grpSp>
      <p:sp>
        <p:nvSpPr>
          <p:cNvPr id="16" name="Text Placeholder 15"/>
          <p:cNvSpPr>
            <a:spLocks noGrp="1"/>
          </p:cNvSpPr>
          <p:nvPr>
            <p:ph type="body" sz="quarter" idx="24"/>
          </p:nvPr>
        </p:nvSpPr>
        <p:spPr>
          <a:xfrm>
            <a:off x="7994998" y="2717583"/>
            <a:ext cx="2140060" cy="212386"/>
          </a:xfrm>
          <a:noFill/>
        </p:spPr>
        <p:txBody>
          <a:bodyPr/>
          <a:lstStyle/>
          <a:p>
            <a:r>
              <a:rPr lang="en-US" dirty="0"/>
              <a:t>Sales Tools/ Marketing Resources</a:t>
            </a:r>
          </a:p>
        </p:txBody>
      </p:sp>
    </p:spTree>
    <p:extLst>
      <p:ext uri="{BB962C8B-B14F-4D97-AF65-F5344CB8AC3E}">
        <p14:creationId xmlns:p14="http://schemas.microsoft.com/office/powerpoint/2010/main" val="891993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474731" y="1182553"/>
            <a:ext cx="5285054" cy="3545586"/>
          </a:xfrm>
          <a:prstGeom prst="rect">
            <a:avLst/>
          </a:prstGeom>
        </p:spPr>
        <p:txBody>
          <a:bodyPr wrap="square">
            <a:spAutoFit/>
          </a:bodyPr>
          <a:lstStyle/>
          <a:p>
            <a:pPr>
              <a:lnSpc>
                <a:spcPct val="400000"/>
              </a:lnSpc>
            </a:pPr>
            <a:r>
              <a:rPr lang="en-US" sz="2000" u="sng" dirty="0">
                <a:latin typeface="Corbel" charset="0"/>
                <a:ea typeface="Corbel" charset="0"/>
                <a:cs typeface="Corbel" charset="0"/>
                <a:hlinkClick r:id="rId3"/>
              </a:rPr>
              <a:t>cloudpracticebuilder@techdatacloud.com.au</a:t>
            </a:r>
            <a:endParaRPr lang="en-US" sz="2000" u="sng" dirty="0">
              <a:latin typeface="Corbel" charset="0"/>
              <a:ea typeface="Corbel" charset="0"/>
              <a:cs typeface="Corbel" charset="0"/>
            </a:endParaRPr>
          </a:p>
          <a:p>
            <a:pPr>
              <a:lnSpc>
                <a:spcPct val="400000"/>
              </a:lnSpc>
            </a:pPr>
            <a:r>
              <a:rPr lang="en-US" sz="2000" u="sng" dirty="0">
                <a:latin typeface="Corbel" charset="0"/>
                <a:ea typeface="Corbel" charset="0"/>
                <a:cs typeface="Corbel" charset="0"/>
                <a:hlinkClick r:id="rId4"/>
              </a:rPr>
              <a:t>www.techdatacloud.com.au</a:t>
            </a:r>
            <a:endParaRPr lang="en-US" sz="2000" u="sng" dirty="0">
              <a:latin typeface="Corbel" charset="0"/>
              <a:ea typeface="Corbel" charset="0"/>
              <a:cs typeface="Corbel" charset="0"/>
            </a:endParaRPr>
          </a:p>
          <a:p>
            <a:pPr>
              <a:lnSpc>
                <a:spcPct val="400000"/>
              </a:lnSpc>
            </a:pPr>
            <a:r>
              <a:rPr lang="en-US" sz="2000" u="sng" dirty="0">
                <a:latin typeface="Corbel" charset="0"/>
                <a:ea typeface="Corbel" charset="0"/>
                <a:cs typeface="Corbel" charset="0"/>
                <a:hlinkClick r:id="rId4"/>
              </a:rPr>
              <a:t>1300362525</a:t>
            </a:r>
            <a:r>
              <a:rPr lang="en-US" sz="2000" u="sng" dirty="0">
                <a:latin typeface="Corbel" charset="0"/>
                <a:ea typeface="Corbel" charset="0"/>
                <a:cs typeface="Corbel" charset="0"/>
              </a:rPr>
              <a:t> </a:t>
            </a:r>
          </a:p>
        </p:txBody>
      </p:sp>
      <p:sp>
        <p:nvSpPr>
          <p:cNvPr id="32" name="Rectangle 31"/>
          <p:cNvSpPr/>
          <p:nvPr/>
        </p:nvSpPr>
        <p:spPr>
          <a:xfrm>
            <a:off x="5240143" y="2667459"/>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3" name="Rectangle 32"/>
          <p:cNvSpPr/>
          <p:nvPr/>
        </p:nvSpPr>
        <p:spPr>
          <a:xfrm>
            <a:off x="5241487" y="4102076"/>
            <a:ext cx="1013185" cy="1021450"/>
          </a:xfrm>
          <a:prstGeom prst="rect">
            <a:avLst/>
          </a:prstGeom>
          <a:solidFill>
            <a:srgbClr val="28A4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9" name="Rectangle 8"/>
          <p:cNvSpPr/>
          <p:nvPr/>
        </p:nvSpPr>
        <p:spPr>
          <a:xfrm>
            <a:off x="5240143" y="1439426"/>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0" name="Rectangle 29"/>
          <p:cNvSpPr/>
          <p:nvPr/>
        </p:nvSpPr>
        <p:spPr>
          <a:xfrm>
            <a:off x="-5687" y="-1595"/>
            <a:ext cx="3124199" cy="6858000"/>
          </a:xfrm>
          <a:prstGeom prst="rect">
            <a:avLst/>
          </a:prstGeom>
          <a:pattFill prst="lgGrid">
            <a:fgClr>
              <a:srgbClr val="054692"/>
            </a:fgClr>
            <a:bgClr>
              <a:srgbClr val="1055A4"/>
            </a:bgClr>
          </a:patt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12" name="TextBox 11"/>
          <p:cNvSpPr txBox="1"/>
          <p:nvPr/>
        </p:nvSpPr>
        <p:spPr>
          <a:xfrm>
            <a:off x="217270" y="1375451"/>
            <a:ext cx="2678284" cy="2585323"/>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Questions</a:t>
            </a:r>
          </a:p>
          <a:p>
            <a:pPr algn="ctr"/>
            <a:r>
              <a:rPr lang="en-US" sz="3600" b="1" dirty="0">
                <a:solidFill>
                  <a:schemeClr val="bg1"/>
                </a:solidFill>
                <a:latin typeface="Corbel" charset="0"/>
                <a:ea typeface="Corbel" charset="0"/>
                <a:cs typeface="Corbel" charset="0"/>
              </a:rPr>
              <a:t>About SES Cloud Platform?</a:t>
            </a:r>
          </a:p>
          <a:p>
            <a:pPr algn="r"/>
            <a:endParaRPr lang="en-US" b="1" dirty="0">
              <a:solidFill>
                <a:schemeClr val="bg1"/>
              </a:solidFill>
              <a:latin typeface="Corbel" charset="0"/>
              <a:ea typeface="Corbel" charset="0"/>
              <a:cs typeface="Corbel"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92280" y="4374352"/>
            <a:ext cx="586594" cy="47689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74676" y="2733152"/>
            <a:ext cx="944117" cy="94411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68746" y="1736313"/>
            <a:ext cx="555978" cy="427675"/>
          </a:xfrm>
          <a:prstGeom prst="rect">
            <a:avLst/>
          </a:prstGeom>
          <a:solidFill>
            <a:srgbClr val="CADB2A"/>
          </a:solidFill>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3144" y="3499208"/>
            <a:ext cx="3046899" cy="916853"/>
          </a:xfrm>
          <a:prstGeom prst="rect">
            <a:avLst/>
          </a:prstGeom>
        </p:spPr>
      </p:pic>
    </p:spTree>
    <p:extLst>
      <p:ext uri="{BB962C8B-B14F-4D97-AF65-F5344CB8AC3E}">
        <p14:creationId xmlns:p14="http://schemas.microsoft.com/office/powerpoint/2010/main" val="376932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Introduce the Info Kit</a:t>
            </a:r>
          </a:p>
        </p:txBody>
      </p:sp>
      <p:sp>
        <p:nvSpPr>
          <p:cNvPr id="2" name="Subtitle 1"/>
          <p:cNvSpPr>
            <a:spLocks noGrp="1"/>
          </p:cNvSpPr>
          <p:nvPr>
            <p:ph type="subTitle" idx="1"/>
          </p:nvPr>
        </p:nvSpPr>
        <p:spPr>
          <a:xfrm>
            <a:off x="1828800" y="3985681"/>
            <a:ext cx="8687048" cy="433918"/>
          </a:xfrm>
        </p:spPr>
        <p:txBody>
          <a:bodyPr/>
          <a:lstStyle/>
          <a:p>
            <a:pPr algn="ctr"/>
            <a:r>
              <a:rPr lang="en-US" sz="2000" dirty="0"/>
              <a:t>This sales enablement kit is designed for Tech Data Channel Partners to arm them with the knowledge and resources to support the sales process with the end-customer. In this info kit, we will focus on Level 1: Cloud Control for Azure and delve into the customer situation and the Tech Data capabilities, particularly around the StreamOne Enterprise Solutions Cloud Platform. </a:t>
            </a:r>
          </a:p>
          <a:p>
            <a:pPr algn="ctr"/>
            <a:endParaRPr lang="en-US" dirty="0"/>
          </a:p>
        </p:txBody>
      </p:sp>
      <p:grpSp>
        <p:nvGrpSpPr>
          <p:cNvPr id="9" name="Group 8"/>
          <p:cNvGrpSpPr/>
          <p:nvPr/>
        </p:nvGrpSpPr>
        <p:grpSpPr>
          <a:xfrm>
            <a:off x="2686365" y="1143000"/>
            <a:ext cx="7428869" cy="1371600"/>
            <a:chOff x="2705731" y="1752600"/>
            <a:chExt cx="7428869" cy="1371600"/>
          </a:xfrm>
        </p:grpSpPr>
        <p:sp>
          <p:nvSpPr>
            <p:cNvPr id="10" name="TextBox 9"/>
            <p:cNvSpPr txBox="1"/>
            <p:nvPr/>
          </p:nvSpPr>
          <p:spPr>
            <a:xfrm>
              <a:off x="2705731" y="2133600"/>
              <a:ext cx="1238865"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1</a:t>
              </a:r>
            </a:p>
            <a:p>
              <a:pPr algn="ctr"/>
              <a:r>
                <a:rPr lang="en-IN" sz="1400" dirty="0">
                  <a:solidFill>
                    <a:schemeClr val="tx1">
                      <a:lumMod val="85000"/>
                      <a:lumOff val="15000"/>
                    </a:schemeClr>
                  </a:solidFill>
                  <a:latin typeface="Corbel" charset="0"/>
                  <a:ea typeface="Corbel" charset="0"/>
                  <a:cs typeface="Corbel" charset="0"/>
                </a:rPr>
                <a:t>Cloud Control </a:t>
              </a:r>
              <a:endParaRPr lang="en-US" sz="1400" dirty="0">
                <a:solidFill>
                  <a:schemeClr val="tx1">
                    <a:lumMod val="85000"/>
                    <a:lumOff val="15000"/>
                  </a:schemeClr>
                </a:solidFill>
                <a:latin typeface="Corbel" charset="0"/>
                <a:ea typeface="Corbel" charset="0"/>
                <a:cs typeface="Corbel" charset="0"/>
              </a:endParaRPr>
            </a:p>
          </p:txBody>
        </p:sp>
        <p:sp>
          <p:nvSpPr>
            <p:cNvPr id="11" name="TextBox 10"/>
            <p:cNvSpPr txBox="1"/>
            <p:nvPr/>
          </p:nvSpPr>
          <p:spPr>
            <a:xfrm>
              <a:off x="4420551" y="2133600"/>
              <a:ext cx="1340753"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2</a:t>
              </a:r>
            </a:p>
            <a:p>
              <a:pPr algn="ctr"/>
              <a:r>
                <a:rPr lang="en-IN" sz="1400" dirty="0">
                  <a:solidFill>
                    <a:schemeClr val="tx1">
                      <a:lumMod val="85000"/>
                      <a:lumOff val="15000"/>
                    </a:schemeClr>
                  </a:solidFill>
                  <a:latin typeface="Corbel" charset="0"/>
                  <a:ea typeface="Corbel" charset="0"/>
                  <a:cs typeface="Corbel" charset="0"/>
                </a:rPr>
                <a:t>Cloud Adoption</a:t>
              </a:r>
              <a:endParaRPr lang="en-US" sz="1400" dirty="0">
                <a:solidFill>
                  <a:schemeClr val="tx1">
                    <a:lumMod val="85000"/>
                    <a:lumOff val="15000"/>
                  </a:schemeClr>
                </a:solidFill>
                <a:latin typeface="Corbel" charset="0"/>
                <a:ea typeface="Corbel" charset="0"/>
                <a:cs typeface="Corbel" charset="0"/>
              </a:endParaRPr>
            </a:p>
          </p:txBody>
        </p:sp>
        <p:sp>
          <p:nvSpPr>
            <p:cNvPr id="12" name="TextBox 11"/>
            <p:cNvSpPr txBox="1"/>
            <p:nvPr/>
          </p:nvSpPr>
          <p:spPr>
            <a:xfrm>
              <a:off x="6237259" y="2133600"/>
              <a:ext cx="1326517"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3</a:t>
              </a:r>
              <a:endParaRPr lang="en-US" sz="1400" dirty="0">
                <a:solidFill>
                  <a:schemeClr val="tx1">
                    <a:lumMod val="85000"/>
                    <a:lumOff val="15000"/>
                  </a:schemeClr>
                </a:solidFill>
                <a:latin typeface="Corbel" charset="0"/>
                <a:ea typeface="Corbel" charset="0"/>
                <a:cs typeface="Corbel" charset="0"/>
              </a:endParaRPr>
            </a:p>
            <a:p>
              <a:pPr algn="ctr"/>
              <a:r>
                <a:rPr lang="en-US" sz="1400" dirty="0">
                  <a:solidFill>
                    <a:schemeClr val="tx1">
                      <a:lumMod val="85000"/>
                      <a:lumOff val="15000"/>
                    </a:schemeClr>
                  </a:solidFill>
                  <a:latin typeface="Corbel" charset="0"/>
                  <a:ea typeface="Corbel" charset="0"/>
                  <a:cs typeface="Corbel" charset="0"/>
                </a:rPr>
                <a:t>Cloud Strategic</a:t>
              </a:r>
            </a:p>
          </p:txBody>
        </p:sp>
        <p:sp>
          <p:nvSpPr>
            <p:cNvPr id="13" name="TextBox 12"/>
            <p:cNvSpPr txBox="1"/>
            <p:nvPr/>
          </p:nvSpPr>
          <p:spPr>
            <a:xfrm>
              <a:off x="8039731" y="2133600"/>
              <a:ext cx="2094869" cy="523220"/>
            </a:xfrm>
            <a:prstGeom prst="rect">
              <a:avLst/>
            </a:prstGeom>
            <a:noFill/>
            <a:ln>
              <a:solidFill>
                <a:schemeClr val="bg2"/>
              </a:solidFill>
            </a:ln>
          </p:spPr>
          <p:txBody>
            <a:bodyPr wrap="none" rtlCol="0">
              <a:spAutoFit/>
            </a:bodyPr>
            <a:lstStyle/>
            <a:p>
              <a:pPr algn="ctr"/>
              <a:r>
                <a:rPr lang="en-IN" sz="1400" b="1" dirty="0">
                  <a:solidFill>
                    <a:schemeClr val="tx1">
                      <a:lumMod val="85000"/>
                      <a:lumOff val="15000"/>
                    </a:schemeClr>
                  </a:solidFill>
                  <a:latin typeface="Corbel" charset="0"/>
                  <a:ea typeface="Corbel" charset="0"/>
                  <a:cs typeface="Corbel" charset="0"/>
                </a:rPr>
                <a:t>Level 4</a:t>
              </a:r>
            </a:p>
            <a:p>
              <a:pPr algn="ctr"/>
              <a:r>
                <a:rPr lang="en-IN" sz="1400" dirty="0">
                  <a:solidFill>
                    <a:schemeClr val="tx1">
                      <a:lumMod val="85000"/>
                      <a:lumOff val="15000"/>
                    </a:schemeClr>
                  </a:solidFill>
                  <a:latin typeface="Corbel" charset="0"/>
                  <a:ea typeface="Corbel" charset="0"/>
                  <a:cs typeface="Corbel" charset="0"/>
                </a:rPr>
                <a:t>Cloud Business Outcomes</a:t>
              </a:r>
              <a:endParaRPr lang="en-US" sz="1400" dirty="0">
                <a:solidFill>
                  <a:schemeClr val="tx1">
                    <a:lumMod val="85000"/>
                    <a:lumOff val="15000"/>
                  </a:schemeClr>
                </a:solidFill>
                <a:latin typeface="Corbel" charset="0"/>
                <a:ea typeface="Corbel" charset="0"/>
                <a:cs typeface="Corbel" charset="0"/>
              </a:endParaRPr>
            </a:p>
          </p:txBody>
        </p:sp>
        <p:sp>
          <p:nvSpPr>
            <p:cNvPr id="14" name="Right Arrow 13"/>
            <p:cNvSpPr/>
            <p:nvPr/>
          </p:nvSpPr>
          <p:spPr>
            <a:xfrm rot="16200000">
              <a:off x="3091473" y="2648194"/>
              <a:ext cx="467380" cy="484632"/>
            </a:xfrm>
            <a:prstGeom prst="rightArrow">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5731" y="1752600"/>
              <a:ext cx="7428869" cy="381000"/>
            </a:xfrm>
            <a:prstGeom prst="rect">
              <a:avLst/>
            </a:prstGeom>
            <a:noFill/>
            <a:ln>
              <a:solidFill>
                <a:schemeClr val="bg2"/>
              </a:solidFill>
            </a:ln>
          </p:spPr>
          <p:txBody>
            <a:bodyPr wrap="square" rtlCol="0">
              <a:spAutoFit/>
            </a:bodyPr>
            <a:lstStyle/>
            <a:p>
              <a:pPr algn="ctr"/>
              <a:r>
                <a:rPr lang="en-US" b="1" dirty="0">
                  <a:latin typeface="+mj-lt"/>
                </a:rPr>
                <a:t>Cloud Partner Sales Information Kit Levels</a:t>
              </a:r>
            </a:p>
          </p:txBody>
        </p:sp>
      </p:grpSp>
    </p:spTree>
    <p:extLst>
      <p:ext uri="{BB962C8B-B14F-4D97-AF65-F5344CB8AC3E}">
        <p14:creationId xmlns:p14="http://schemas.microsoft.com/office/powerpoint/2010/main" val="101358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415" y="762000"/>
            <a:ext cx="8323030" cy="2493043"/>
          </a:xfrm>
        </p:spPr>
        <p:txBody>
          <a:bodyPr>
            <a:normAutofit/>
          </a:bodyPr>
          <a:lstStyle/>
          <a:p>
            <a:pPr algn="ctr"/>
            <a:r>
              <a:rPr lang="en-US" sz="3600" dirty="0">
                <a:solidFill>
                  <a:srgbClr val="0E4095"/>
                </a:solidFill>
                <a:latin typeface="Corbel" charset="0"/>
                <a:ea typeface="Corbel" charset="0"/>
                <a:cs typeface="Corbel" charset="0"/>
              </a:rPr>
              <a:t>Why Azure Cloud Control with StreamOne Enterprise Solutions Cloud Platform?</a:t>
            </a:r>
          </a:p>
        </p:txBody>
      </p:sp>
      <p:sp>
        <p:nvSpPr>
          <p:cNvPr id="3" name="Subtitle 2"/>
          <p:cNvSpPr>
            <a:spLocks noGrp="1"/>
          </p:cNvSpPr>
          <p:nvPr>
            <p:ph type="subTitle" idx="1"/>
          </p:nvPr>
        </p:nvSpPr>
        <p:spPr>
          <a:xfrm>
            <a:off x="609600" y="3429000"/>
            <a:ext cx="10363200" cy="1904999"/>
          </a:xfrm>
        </p:spPr>
        <p:txBody>
          <a:bodyPr>
            <a:noAutofit/>
          </a:bodyPr>
          <a:lstStyle/>
          <a:p>
            <a:pPr algn="ctr"/>
            <a:r>
              <a:rPr lang="en-US" b="0" dirty="0">
                <a:solidFill>
                  <a:srgbClr val="0E4095"/>
                </a:solidFill>
              </a:rPr>
              <a:t>StreamOne Enterprise Solutions (SES) Cloud Platform offers Tech Data’s ecosystem of channel partners and their customers self-service access to comprehensive solutions from leading cloud service providers. With interactive dashboards, analytics, and end-customer access and control, these capabilities enable you to expand your cloud business and help meet customers’ evolving cloud strategy needs.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3848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280845"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5280845"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274443"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5046683"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9" name="TextBox 18"/>
          <p:cNvSpPr txBox="1"/>
          <p:nvPr/>
        </p:nvSpPr>
        <p:spPr>
          <a:xfrm flipH="1">
            <a:off x="5160563"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Azure Accounts</a:t>
            </a:r>
          </a:p>
        </p:txBody>
      </p:sp>
      <p:sp>
        <p:nvSpPr>
          <p:cNvPr id="22" name="TextBox 21"/>
          <p:cNvSpPr txBox="1"/>
          <p:nvPr/>
        </p:nvSpPr>
        <p:spPr>
          <a:xfrm flipH="1">
            <a:off x="5056183"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5274441" y="3909190"/>
            <a:ext cx="1822503"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Inability to Manage Cloud Spend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5046687"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5040280" y="5535820"/>
            <a:ext cx="2259017"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Lack Governance &amp; Accountability</a:t>
            </a:r>
          </a:p>
        </p:txBody>
      </p:sp>
      <p:sp>
        <p:nvSpPr>
          <p:cNvPr id="31" name="TextBox 30"/>
          <p:cNvSpPr txBox="1"/>
          <p:nvPr/>
        </p:nvSpPr>
        <p:spPr>
          <a:xfrm flipH="1">
            <a:off x="5040283"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3" name="Title 2"/>
          <p:cNvSpPr>
            <a:spLocks noGrp="1"/>
          </p:cNvSpPr>
          <p:nvPr>
            <p:ph type="title"/>
          </p:nvPr>
        </p:nvSpPr>
        <p:spPr>
          <a:xfrm>
            <a:off x="533400" y="722926"/>
            <a:ext cx="11126510" cy="792162"/>
          </a:xfrm>
        </p:spPr>
        <p:txBody>
          <a:bodyPr/>
          <a:lstStyle/>
          <a:p>
            <a:r>
              <a:rPr lang="en-US" dirty="0"/>
              <a:t>Why Sell StreamOne Enterprise Solutions Cloud Platform?  Addressing the Challenges of Uncontrolled IT.</a:t>
            </a:r>
          </a:p>
        </p:txBody>
      </p:sp>
    </p:spTree>
    <p:extLst>
      <p:ext uri="{BB962C8B-B14F-4D97-AF65-F5344CB8AC3E}">
        <p14:creationId xmlns:p14="http://schemas.microsoft.com/office/powerpoint/2010/main" val="245107501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solving using SES for centralizing accounts into a consolidated billing model  with dashboard visibility addresses a myriad of challenges including cloud sprawl and shadow IT. </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Azure Subscriptions</a:t>
            </a: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Inability to Manage Cloud Spend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Lack Governance &amp; Accountability</a:t>
            </a: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3" name="Title 2"/>
          <p:cNvSpPr>
            <a:spLocks noGrp="1"/>
          </p:cNvSpPr>
          <p:nvPr>
            <p:ph type="title"/>
          </p:nvPr>
        </p:nvSpPr>
        <p:spPr>
          <a:xfrm>
            <a:off x="533400" y="722926"/>
            <a:ext cx="11126510" cy="792162"/>
          </a:xfrm>
        </p:spPr>
        <p:txBody>
          <a:bodyPr/>
          <a:lstStyle/>
          <a:p>
            <a:r>
              <a:rPr lang="en-US" dirty="0"/>
              <a:t>Why Sell StreamOne Enterprise Solutions Cloud Platform?  Addressing the Challenges of Uncontrolled IT.</a:t>
            </a:r>
          </a:p>
        </p:txBody>
      </p:sp>
    </p:spTree>
    <p:extLst>
      <p:ext uri="{BB962C8B-B14F-4D97-AF65-F5344CB8AC3E}">
        <p14:creationId xmlns:p14="http://schemas.microsoft.com/office/powerpoint/2010/main" val="104502456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solving using SES for centralizing accounts into a consolidated billing model  with dashboard visibility addresses a myriad of challenges including cloud sprawl and shadow IT. </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Azure Subscriptions</a:t>
            </a: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Inability to Manage Cloud Spend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Lack Governance &amp; Accountability</a:t>
            </a: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have no visibility into cloud spend across the organization, solving using SES makes it easier to improve oversight and control of departmental cloud spend along with automating department charge backs.</a:t>
            </a:r>
          </a:p>
        </p:txBody>
      </p:sp>
      <p:sp>
        <p:nvSpPr>
          <p:cNvPr id="3" name="Title 2"/>
          <p:cNvSpPr>
            <a:spLocks noGrp="1"/>
          </p:cNvSpPr>
          <p:nvPr>
            <p:ph type="title"/>
          </p:nvPr>
        </p:nvSpPr>
        <p:spPr>
          <a:xfrm>
            <a:off x="533400" y="722926"/>
            <a:ext cx="11126510" cy="792162"/>
          </a:xfrm>
        </p:spPr>
        <p:txBody>
          <a:bodyPr/>
          <a:lstStyle/>
          <a:p>
            <a:r>
              <a:rPr lang="en-US" dirty="0"/>
              <a:t>Why Sell StreamOne Enterprise Solutions Cloud Platform?  Addressing the Challenges of Uncontrolled IT.</a:t>
            </a:r>
          </a:p>
        </p:txBody>
      </p:sp>
    </p:spTree>
    <p:extLst>
      <p:ext uri="{BB962C8B-B14F-4D97-AF65-F5344CB8AC3E}">
        <p14:creationId xmlns:p14="http://schemas.microsoft.com/office/powerpoint/2010/main" val="414380702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solving using SES for centralizing accounts into a consolidated billing model  with dashboard visibility addresses a myriad of challenges including cloud sprawl and shadow IT. </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Azure Subscriptions</a:t>
            </a: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Inability to Manage Cloud Spend</a:t>
            </a: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Lack Governance &amp; Accountability</a:t>
            </a: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have no visibility into cloud spend across the organization, solving using SES makes it easier to improve oversight and control of departmental cloud spend along with automating department charge backs.</a:t>
            </a:r>
          </a:p>
        </p:txBody>
      </p:sp>
      <p:sp>
        <p:nvSpPr>
          <p:cNvPr id="20" name="TextBox 19"/>
          <p:cNvSpPr txBox="1"/>
          <p:nvPr/>
        </p:nvSpPr>
        <p:spPr>
          <a:xfrm>
            <a:off x="3955653" y="4830998"/>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have no consistent management processes for provisioning </a:t>
            </a:r>
            <a:r>
              <a:rPr lang="en-US" sz="1400" dirty="0" err="1">
                <a:solidFill>
                  <a:schemeClr val="bg1"/>
                </a:solidFill>
                <a:latin typeface="Corbel" charset="0"/>
                <a:ea typeface="Corbel" charset="0"/>
                <a:cs typeface="Corbel" charset="0"/>
              </a:rPr>
              <a:t>IaaS</a:t>
            </a:r>
            <a:r>
              <a:rPr lang="en-US" sz="1400" dirty="0">
                <a:solidFill>
                  <a:schemeClr val="bg1"/>
                </a:solidFill>
                <a:latin typeface="Corbel" charset="0"/>
                <a:ea typeface="Corbel" charset="0"/>
                <a:cs typeface="Corbel" charset="0"/>
              </a:rPr>
              <a:t>, solving using SES to centralize spend through a single portal with the ability to establish new account activation processes addresses accountability concerns and governance requirements. </a:t>
            </a:r>
          </a:p>
        </p:txBody>
      </p:sp>
      <p:sp>
        <p:nvSpPr>
          <p:cNvPr id="3" name="Title 2"/>
          <p:cNvSpPr>
            <a:spLocks noGrp="1"/>
          </p:cNvSpPr>
          <p:nvPr>
            <p:ph type="title"/>
          </p:nvPr>
        </p:nvSpPr>
        <p:spPr>
          <a:xfrm>
            <a:off x="533400" y="722926"/>
            <a:ext cx="11126510" cy="792162"/>
          </a:xfrm>
        </p:spPr>
        <p:txBody>
          <a:bodyPr/>
          <a:lstStyle/>
          <a:p>
            <a:r>
              <a:rPr lang="en-US" dirty="0"/>
              <a:t>Why Sell StreamOne Enterprise Solutions Cloud Platform?  Addressing the Challenges of Uncontrolled IT.</a:t>
            </a:r>
          </a:p>
        </p:txBody>
      </p:sp>
    </p:spTree>
    <p:extLst>
      <p:ext uri="{BB962C8B-B14F-4D97-AF65-F5344CB8AC3E}">
        <p14:creationId xmlns:p14="http://schemas.microsoft.com/office/powerpoint/2010/main" val="359522858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9A9D-0EFC-42A6-B93A-925037AD18B2}"/>
              </a:ext>
            </a:extLst>
          </p:cNvPr>
          <p:cNvSpPr>
            <a:spLocks noGrp="1"/>
          </p:cNvSpPr>
          <p:nvPr>
            <p:ph type="title"/>
          </p:nvPr>
        </p:nvSpPr>
        <p:spPr>
          <a:xfrm>
            <a:off x="1560946" y="1848029"/>
            <a:ext cx="5800871" cy="792162"/>
          </a:xfrm>
        </p:spPr>
        <p:txBody>
          <a:bodyPr/>
          <a:lstStyle/>
          <a:p>
            <a:pPr algn="ctr"/>
            <a:r>
              <a:rPr lang="en-US" sz="2400" dirty="0">
                <a:latin typeface="Corbel" charset="0"/>
                <a:ea typeface="Corbel" charset="0"/>
                <a:cs typeface="Corbel" charset="0"/>
              </a:rPr>
              <a:t>What StreamOne can do  for you beyond natural growth of customers’ Azure usage.</a:t>
            </a:r>
          </a:p>
        </p:txBody>
      </p:sp>
      <p:grpSp>
        <p:nvGrpSpPr>
          <p:cNvPr id="3" name="Group 2"/>
          <p:cNvGrpSpPr/>
          <p:nvPr/>
        </p:nvGrpSpPr>
        <p:grpSpPr>
          <a:xfrm>
            <a:off x="7554876" y="1635399"/>
            <a:ext cx="3640667" cy="1300111"/>
            <a:chOff x="6537305" y="-40694"/>
            <a:chExt cx="5565227" cy="1768241"/>
          </a:xfrm>
        </p:grpSpPr>
        <p:sp>
          <p:nvSpPr>
            <p:cNvPr id="42" name="Rectangle 41"/>
            <p:cNvSpPr/>
            <p:nvPr/>
          </p:nvSpPr>
          <p:spPr>
            <a:xfrm>
              <a:off x="6537305" y="-40694"/>
              <a:ext cx="5565227" cy="1550483"/>
            </a:xfrm>
            <a:prstGeom prst="rect">
              <a:avLst/>
            </a:prstGeom>
            <a:solidFill>
              <a:srgbClr val="28A4EF"/>
            </a:solidFill>
            <a:ln w="28575" cap="sq">
              <a:solidFill>
                <a:srgbClr val="28A4EF"/>
              </a:solidFill>
              <a:miter lim="800000"/>
            </a:ln>
          </p:spPr>
          <p:txBody>
            <a:bodyPr lIns="201695" tIns="302543" rIns="201695" bIns="0" anchor="t" anchorCtr="0">
              <a:noAutofit/>
            </a:bodyPr>
            <a:lstStyle/>
            <a:p>
              <a:pPr algn="ctr" defTabSz="685736">
                <a:spcAft>
                  <a:spcPts val="441"/>
                </a:spcAft>
              </a:pPr>
              <a:r>
                <a:rPr lang="en-US" sz="1029" dirty="0">
                  <a:solidFill>
                    <a:schemeClr val="bg1"/>
                  </a:solidFill>
                  <a:latin typeface="Corbel" charset="0"/>
                  <a:ea typeface="Corbel" charset="0"/>
                  <a:cs typeface="Corbel" charset="0"/>
                </a:rPr>
                <a:t>This platform sets us apart from our competition. Our customers can get the visibility and control they need to…. </a:t>
              </a:r>
            </a:p>
            <a:p>
              <a:pPr algn="ctr" defTabSz="685736">
                <a:spcAft>
                  <a:spcPts val="441"/>
                </a:spcAft>
              </a:pPr>
              <a:r>
                <a:rPr lang="en-US" sz="882" b="1" dirty="0">
                  <a:solidFill>
                    <a:schemeClr val="bg1"/>
                  </a:solidFill>
                  <a:latin typeface="Corbel" charset="0"/>
                  <a:ea typeface="Corbel" charset="0"/>
                  <a:cs typeface="Corbel" charset="0"/>
                </a:rPr>
                <a:t>– </a:t>
              </a:r>
              <a:r>
                <a:rPr lang="en-US" sz="882" b="1" i="1" dirty="0">
                  <a:solidFill>
                    <a:schemeClr val="bg1"/>
                  </a:solidFill>
                  <a:latin typeface="Corbel" charset="0"/>
                  <a:ea typeface="Corbel" charset="0"/>
                  <a:cs typeface="Corbel" charset="0"/>
                </a:rPr>
                <a:t>Cloud Sales Manager, StreamOne Enterprise Solutions Cloud Platform Early Adopter</a:t>
              </a:r>
            </a:p>
          </p:txBody>
        </p:sp>
        <p:sp>
          <p:nvSpPr>
            <p:cNvPr id="43" name="Isosceles Triangle 42"/>
            <p:cNvSpPr/>
            <p:nvPr/>
          </p:nvSpPr>
          <p:spPr bwMode="auto">
            <a:xfrm rot="10800000">
              <a:off x="9113048" y="1509789"/>
              <a:ext cx="413741" cy="217758"/>
            </a:xfrm>
            <a:prstGeom prst="triangle">
              <a:avLst/>
            </a:prstGeom>
            <a:solidFill>
              <a:schemeClr val="bg2"/>
            </a:solidFill>
            <a:ln w="28575" cap="sq">
              <a:solidFill>
                <a:schemeClr val="accent1"/>
              </a:solid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nvGrpSpPr>
            <p:cNvPr id="44" name="Group 43"/>
            <p:cNvGrpSpPr/>
            <p:nvPr/>
          </p:nvGrpSpPr>
          <p:grpSpPr>
            <a:xfrm>
              <a:off x="9152799" y="102186"/>
              <a:ext cx="334238" cy="228600"/>
              <a:chOff x="10721099" y="0"/>
              <a:chExt cx="290612" cy="198762"/>
            </a:xfrm>
            <a:solidFill>
              <a:schemeClr val="accent1"/>
            </a:solidFill>
          </p:grpSpPr>
          <p:sp>
            <p:nvSpPr>
              <p:cNvPr id="45" name="Freeform 6"/>
              <p:cNvSpPr>
                <a:spLocks/>
              </p:cNvSpPr>
              <p:nvPr/>
            </p:nvSpPr>
            <p:spPr bwMode="auto">
              <a:xfrm>
                <a:off x="10721099"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sp>
            <p:nvSpPr>
              <p:cNvPr id="46" name="Freeform 6"/>
              <p:cNvSpPr>
                <a:spLocks/>
              </p:cNvSpPr>
              <p:nvPr/>
            </p:nvSpPr>
            <p:spPr bwMode="auto">
              <a:xfrm>
                <a:off x="10876742"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grpSp>
        <p:sp>
          <p:nvSpPr>
            <p:cNvPr id="35" name="Isosceles Triangle 34"/>
            <p:cNvSpPr/>
            <p:nvPr/>
          </p:nvSpPr>
          <p:spPr bwMode="auto">
            <a:xfrm rot="10800000">
              <a:off x="9113047" y="1487521"/>
              <a:ext cx="419279" cy="217758"/>
            </a:xfrm>
            <a:prstGeom prst="triangle">
              <a:avLst/>
            </a:prstGeom>
            <a:solidFill>
              <a:schemeClr val="bg2"/>
            </a:solidFill>
            <a:ln w="28575" cap="sq">
              <a:no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sp>
        <p:nvSpPr>
          <p:cNvPr id="36" name="Rectangle 35"/>
          <p:cNvSpPr/>
          <p:nvPr/>
        </p:nvSpPr>
        <p:spPr bwMode="auto">
          <a:xfrm>
            <a:off x="7689036" y="2917777"/>
            <a:ext cx="2981036" cy="2727330"/>
          </a:xfrm>
          <a:prstGeom prst="rect">
            <a:avLst/>
          </a:prstGeom>
          <a:solidFill>
            <a:srgbClr val="0E4095"/>
          </a:solidFill>
          <a:ln>
            <a:solidFill>
              <a:srgbClr val="0E409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37" name="TextBox 36"/>
          <p:cNvSpPr txBox="1"/>
          <p:nvPr/>
        </p:nvSpPr>
        <p:spPr>
          <a:xfrm>
            <a:off x="7808473" y="4342325"/>
            <a:ext cx="2709343" cy="1122619"/>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Anticipated percentage point increase in deployment, migration and education, services revenue.</a:t>
            </a:r>
          </a:p>
        </p:txBody>
      </p:sp>
      <p:sp>
        <p:nvSpPr>
          <p:cNvPr id="39" name="Rectangle 38"/>
          <p:cNvSpPr/>
          <p:nvPr/>
        </p:nvSpPr>
        <p:spPr bwMode="auto">
          <a:xfrm>
            <a:off x="4606518" y="2917777"/>
            <a:ext cx="2981036" cy="2727330"/>
          </a:xfrm>
          <a:prstGeom prst="rect">
            <a:avLst/>
          </a:prstGeom>
          <a:solidFill>
            <a:srgbClr val="28A4EF"/>
          </a:solidFill>
          <a:ln>
            <a:solidFill>
              <a:srgbClr val="28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0" name="TextBox 39"/>
          <p:cNvSpPr txBox="1"/>
          <p:nvPr/>
        </p:nvSpPr>
        <p:spPr>
          <a:xfrm>
            <a:off x="4706650" y="4342325"/>
            <a:ext cx="2655167" cy="896275"/>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Expected percentage point increase with value-added, managed services attach rate.</a:t>
            </a:r>
          </a:p>
        </p:txBody>
      </p:sp>
      <p:sp>
        <p:nvSpPr>
          <p:cNvPr id="47" name="Rectangle 46"/>
          <p:cNvSpPr/>
          <p:nvPr/>
        </p:nvSpPr>
        <p:spPr bwMode="auto">
          <a:xfrm>
            <a:off x="1524001" y="2917777"/>
            <a:ext cx="2981036" cy="2727330"/>
          </a:xfrm>
          <a:prstGeom prst="rect">
            <a:avLst/>
          </a:prstGeom>
          <a:solidFill>
            <a:srgbClr val="0E40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8" name="TextBox 47"/>
          <p:cNvSpPr txBox="1"/>
          <p:nvPr/>
        </p:nvSpPr>
        <p:spPr>
          <a:xfrm>
            <a:off x="1725614" y="4342325"/>
            <a:ext cx="2528721" cy="896275"/>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Support Margin Enhancement with Azure Business-Level Support</a:t>
            </a:r>
          </a:p>
        </p:txBody>
      </p:sp>
      <p:grpSp>
        <p:nvGrpSpPr>
          <p:cNvPr id="5" name="Group 4"/>
          <p:cNvGrpSpPr/>
          <p:nvPr/>
        </p:nvGrpSpPr>
        <p:grpSpPr>
          <a:xfrm>
            <a:off x="1801742" y="3192484"/>
            <a:ext cx="2528721" cy="1420778"/>
            <a:chOff x="486513" y="2322384"/>
            <a:chExt cx="3439236" cy="1932358"/>
          </a:xfrm>
        </p:grpSpPr>
        <p:sp>
          <p:nvSpPr>
            <p:cNvPr id="49" name="TextBox 48"/>
            <p:cNvSpPr txBox="1"/>
            <p:nvPr/>
          </p:nvSpPr>
          <p:spPr>
            <a:xfrm>
              <a:off x="486513"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a:ln w="25400">
                    <a:noFill/>
                  </a:ln>
                  <a:solidFill>
                    <a:srgbClr val="FFFFFF"/>
                  </a:solidFill>
                  <a:latin typeface="Corbel" charset="0"/>
                  <a:ea typeface="Corbel" charset="0"/>
                  <a:cs typeface="Corbel" charset="0"/>
                </a:rPr>
                <a:t>7%</a:t>
              </a:r>
              <a:endParaRPr lang="en-US" sz="6470" spc="-368" dirty="0">
                <a:ln w="25400">
                  <a:noFill/>
                </a:ln>
                <a:solidFill>
                  <a:srgbClr val="FFFFFF"/>
                </a:solidFill>
                <a:latin typeface="Corbel" charset="0"/>
                <a:ea typeface="Corbel" charset="0"/>
                <a:cs typeface="Corbel" charset="0"/>
              </a:endParaRPr>
            </a:p>
          </p:txBody>
        </p:sp>
        <p:sp>
          <p:nvSpPr>
            <p:cNvPr id="22" name="Freeform 102"/>
            <p:cNvSpPr>
              <a:spLocks/>
            </p:cNvSpPr>
            <p:nvPr/>
          </p:nvSpPr>
          <p:spPr bwMode="black">
            <a:xfrm>
              <a:off x="734834"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6" name="Group 5"/>
          <p:cNvGrpSpPr/>
          <p:nvPr/>
        </p:nvGrpSpPr>
        <p:grpSpPr>
          <a:xfrm>
            <a:off x="4998685" y="3204616"/>
            <a:ext cx="2577179" cy="1420778"/>
            <a:chOff x="4725809" y="2322384"/>
            <a:chExt cx="3505143" cy="1932358"/>
          </a:xfrm>
        </p:grpSpPr>
        <p:sp>
          <p:nvSpPr>
            <p:cNvPr id="41" name="TextBox 40"/>
            <p:cNvSpPr txBox="1"/>
            <p:nvPr/>
          </p:nvSpPr>
          <p:spPr>
            <a:xfrm>
              <a:off x="4791717" y="2322384"/>
              <a:ext cx="3439235"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735" dirty="0">
                  <a:ln w="25400">
                    <a:noFill/>
                  </a:ln>
                  <a:solidFill>
                    <a:srgbClr val="FFFFFF"/>
                  </a:solidFill>
                  <a:latin typeface="Corbel" charset="0"/>
                  <a:ea typeface="Corbel" charset="0"/>
                  <a:cs typeface="Corbel" charset="0"/>
                </a:rPr>
                <a:t>1</a:t>
              </a:r>
              <a:r>
                <a:rPr lang="en-US" sz="8455" spc="-147" dirty="0">
                  <a:ln w="25400">
                    <a:noFill/>
                  </a:ln>
                  <a:solidFill>
                    <a:srgbClr val="FFFFFF"/>
                  </a:solidFill>
                  <a:latin typeface="Corbel" charset="0"/>
                  <a:ea typeface="Corbel" charset="0"/>
                  <a:cs typeface="Corbel" charset="0"/>
                </a:rPr>
                <a:t>0%</a:t>
              </a:r>
              <a:endParaRPr lang="en-US" sz="6470" spc="-147" dirty="0">
                <a:ln w="25400">
                  <a:noFill/>
                </a:ln>
                <a:solidFill>
                  <a:srgbClr val="FFFFFF"/>
                </a:solidFill>
                <a:latin typeface="Corbel" charset="0"/>
                <a:ea typeface="Corbel" charset="0"/>
                <a:cs typeface="Corbel" charset="0"/>
              </a:endParaRPr>
            </a:p>
          </p:txBody>
        </p:sp>
        <p:sp>
          <p:nvSpPr>
            <p:cNvPr id="23" name="Freeform 102"/>
            <p:cNvSpPr>
              <a:spLocks/>
            </p:cNvSpPr>
            <p:nvPr/>
          </p:nvSpPr>
          <p:spPr bwMode="black">
            <a:xfrm>
              <a:off x="47258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7" name="Group 6"/>
          <p:cNvGrpSpPr/>
          <p:nvPr/>
        </p:nvGrpSpPr>
        <p:grpSpPr>
          <a:xfrm>
            <a:off x="7996104" y="3204616"/>
            <a:ext cx="2643467" cy="1420778"/>
            <a:chOff x="8802509" y="2322384"/>
            <a:chExt cx="3595298" cy="1932358"/>
          </a:xfrm>
        </p:grpSpPr>
        <p:sp>
          <p:nvSpPr>
            <p:cNvPr id="38" name="TextBox 37"/>
            <p:cNvSpPr txBox="1"/>
            <p:nvPr/>
          </p:nvSpPr>
          <p:spPr>
            <a:xfrm>
              <a:off x="8958571"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a:ln w="25400">
                    <a:noFill/>
                  </a:ln>
                  <a:solidFill>
                    <a:srgbClr val="FFFFFF"/>
                  </a:solidFill>
                  <a:latin typeface="Corbel" charset="0"/>
                  <a:ea typeface="Corbel" charset="0"/>
                  <a:cs typeface="Corbel" charset="0"/>
                </a:rPr>
                <a:t>3</a:t>
              </a:r>
              <a:r>
                <a:rPr lang="en-US" sz="8455" spc="-147" dirty="0">
                  <a:ln w="25400">
                    <a:noFill/>
                  </a:ln>
                  <a:solidFill>
                    <a:srgbClr val="FFFFFF"/>
                  </a:solidFill>
                  <a:latin typeface="Corbel" charset="0"/>
                  <a:ea typeface="Corbel" charset="0"/>
                  <a:cs typeface="Corbel" charset="0"/>
                </a:rPr>
                <a:t>0%</a:t>
              </a:r>
              <a:endParaRPr lang="en-US" sz="6470" spc="-147" dirty="0">
                <a:ln w="25400">
                  <a:noFill/>
                </a:ln>
                <a:solidFill>
                  <a:srgbClr val="FFFFFF"/>
                </a:solidFill>
                <a:latin typeface="Corbel" charset="0"/>
                <a:ea typeface="Corbel" charset="0"/>
                <a:cs typeface="Corbel" charset="0"/>
              </a:endParaRPr>
            </a:p>
          </p:txBody>
        </p:sp>
        <p:sp>
          <p:nvSpPr>
            <p:cNvPr id="24" name="Freeform 102"/>
            <p:cNvSpPr>
              <a:spLocks/>
            </p:cNvSpPr>
            <p:nvPr/>
          </p:nvSpPr>
          <p:spPr bwMode="black">
            <a:xfrm>
              <a:off x="88025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sp>
        <p:nvSpPr>
          <p:cNvPr id="28" name="Title 7"/>
          <p:cNvSpPr txBox="1">
            <a:spLocks/>
          </p:cNvSpPr>
          <p:nvPr/>
        </p:nvSpPr>
        <p:spPr>
          <a:xfrm>
            <a:off x="1055335" y="319449"/>
            <a:ext cx="7886700" cy="994172"/>
          </a:xfrm>
          <a:prstGeom prst="rect">
            <a:avLst/>
          </a:prstGeom>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rgbClr val="104094"/>
                </a:solidFill>
                <a:latin typeface="Phi  Roman" charset="0"/>
                <a:ea typeface="Phi  Roman" charset="0"/>
                <a:cs typeface="Phi  Roman" charset="0"/>
              </a:defRPr>
            </a:lvl1pPr>
          </a:lstStyle>
          <a:p>
            <a:pPr algn="l"/>
            <a:endParaRPr lang="en-US" sz="2600" dirty="0">
              <a:latin typeface="Corbel" charset="0"/>
              <a:ea typeface="Corbel" charset="0"/>
              <a:cs typeface="Corbel" charset="0"/>
            </a:endParaRPr>
          </a:p>
        </p:txBody>
      </p:sp>
      <p:sp>
        <p:nvSpPr>
          <p:cNvPr id="8" name="Rectangle 7"/>
          <p:cNvSpPr/>
          <p:nvPr/>
        </p:nvSpPr>
        <p:spPr>
          <a:xfrm>
            <a:off x="320065" y="402224"/>
            <a:ext cx="9572319" cy="1077218"/>
          </a:xfrm>
          <a:prstGeom prst="rect">
            <a:avLst/>
          </a:prstGeom>
        </p:spPr>
        <p:txBody>
          <a:bodyPr wrap="square">
            <a:spAutoFit/>
          </a:bodyPr>
          <a:lstStyle/>
          <a:p>
            <a:r>
              <a:rPr lang="en-US" sz="3200" dirty="0">
                <a:latin typeface="+mj-lt"/>
                <a:ea typeface="+mj-ea"/>
                <a:cs typeface="+mj-cs"/>
              </a:rPr>
              <a:t>Why Sell StreamOne Enterprise Cloud Platform?  Addressing the Challenges of Uncontrolled IT.</a:t>
            </a:r>
          </a:p>
        </p:txBody>
      </p:sp>
    </p:spTree>
    <p:extLst>
      <p:ext uri="{BB962C8B-B14F-4D97-AF65-F5344CB8AC3E}">
        <p14:creationId xmlns:p14="http://schemas.microsoft.com/office/powerpoint/2010/main" val="4050938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par>
                                <p:cTn id="22" presetID="22" presetClass="entr" presetSubtype="4"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500"/>
                                        <p:tgtEl>
                                          <p:spTgt spid="48"/>
                                        </p:tgtEl>
                                      </p:cBhvr>
                                    </p:animEffect>
                                  </p:childTnLst>
                                </p:cTn>
                              </p:par>
                              <p:par>
                                <p:cTn id="34" presetID="22" presetClass="entr" presetSubtype="1"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par>
                                <p:cTn id="37" presetID="22" presetClass="entr" presetSubtype="1" fill="hold" grpId="0" nodeType="withEffect">
                                  <p:stCondLst>
                                    <p:cond delay="50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animBg="1"/>
      <p:bldP spid="40" grpId="0"/>
      <p:bldP spid="47"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170" y="772177"/>
            <a:ext cx="8323030" cy="2493043"/>
          </a:xfrm>
        </p:spPr>
        <p:txBody>
          <a:bodyPr>
            <a:normAutofit/>
          </a:bodyPr>
          <a:lstStyle/>
          <a:p>
            <a:pPr algn="ctr"/>
            <a:r>
              <a:rPr lang="en-US" sz="3600" dirty="0">
                <a:solidFill>
                  <a:srgbClr val="0E4095"/>
                </a:solidFill>
                <a:latin typeface="Corbel" charset="0"/>
                <a:ea typeface="Corbel" charset="0"/>
                <a:cs typeface="Corbel" charset="0"/>
              </a:rPr>
              <a:t>Prescribing the Solution to Address Customer Uncontrolled IT Challenges</a:t>
            </a:r>
          </a:p>
        </p:txBody>
      </p:sp>
      <p:sp>
        <p:nvSpPr>
          <p:cNvPr id="3" name="Subtitle 2"/>
          <p:cNvSpPr>
            <a:spLocks noGrp="1"/>
          </p:cNvSpPr>
          <p:nvPr>
            <p:ph type="subTitle" idx="1"/>
          </p:nvPr>
        </p:nvSpPr>
        <p:spPr>
          <a:xfrm>
            <a:off x="1752601" y="3505201"/>
            <a:ext cx="7848600" cy="1028097"/>
          </a:xfrm>
        </p:spPr>
        <p:txBody>
          <a:bodyPr>
            <a:noAutofit/>
          </a:bodyPr>
          <a:lstStyle/>
          <a:p>
            <a:pPr algn="ctr"/>
            <a:r>
              <a:rPr lang="en-US" sz="2000" b="0" dirty="0">
                <a:solidFill>
                  <a:srgbClr val="0E4095"/>
                </a:solidFill>
              </a:rPr>
              <a:t>By bringing together StreamOne Enterprise Solutions Cloud Platform value-added Cloud Services and Education Services , Tech Data is your single source for addressing your customers’ Azure  cloud control needs.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089239369"/>
      </p:ext>
    </p:extLst>
  </p:cSld>
  <p:clrMapOvr>
    <a:masterClrMapping/>
  </p:clrMapOvr>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FFCF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enda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mart Art Placehol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ie Char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268488B532E4AACF919E0762C4C32" ma:contentTypeVersion="11" ma:contentTypeDescription="Create a new document." ma:contentTypeScope="" ma:versionID="0958cf7f3f8bbdf417ca47d90da501f5">
  <xsd:schema xmlns:xsd="http://www.w3.org/2001/XMLSchema" xmlns:xs="http://www.w3.org/2001/XMLSchema" xmlns:p="http://schemas.microsoft.com/office/2006/metadata/properties" xmlns:ns3="3b4c3968-6834-4f9e-84df-2a4fc5cbaffe" xmlns:ns4="49af22b7-c63b-461a-bd59-c49f906d87ac" targetNamespace="http://schemas.microsoft.com/office/2006/metadata/properties" ma:root="true" ma:fieldsID="4252843dc69d659c98c446e232c52cff" ns3:_="" ns4:_="">
    <xsd:import namespace="3b4c3968-6834-4f9e-84df-2a4fc5cbaffe"/>
    <xsd:import namespace="49af22b7-c63b-461a-bd59-c49f906d87a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c3968-6834-4f9e-84df-2a4fc5cba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af22b7-c63b-461a-bd59-c49f906d87a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F334F4-F5A8-4C24-AD2F-221DEAFF3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c3968-6834-4f9e-84df-2a4fc5cbaffe"/>
    <ds:schemaRef ds:uri="49af22b7-c63b-461a-bd59-c49f906d87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B17768-A396-4DF1-A114-56025DC8B155}">
  <ds:schemaRefs>
    <ds:schemaRef ds:uri="http://schemas.microsoft.com/sharepoint/v3/contenttype/forms"/>
  </ds:schemaRefs>
</ds:datastoreItem>
</file>

<file path=customXml/itemProps3.xml><?xml version="1.0" encoding="utf-8"?>
<ds:datastoreItem xmlns:ds="http://schemas.openxmlformats.org/officeDocument/2006/customXml" ds:itemID="{714EC610-CF9F-42A1-ABA8-32F244DE7D00}">
  <ds:schemaRefs>
    <ds:schemaRef ds:uri="http://www.w3.org/XML/1998/namespace"/>
    <ds:schemaRef ds:uri="3b4c3968-6834-4f9e-84df-2a4fc5cbaffe"/>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49af22b7-c63b-461a-bd59-c49f906d87a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1881</Words>
  <Application>Microsoft Office PowerPoint</Application>
  <PresentationFormat>Widescreen</PresentationFormat>
  <Paragraphs>204</Paragraphs>
  <Slides>17</Slides>
  <Notes>11</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17</vt:i4>
      </vt:variant>
    </vt:vector>
  </HeadingPairs>
  <TitlesOfParts>
    <vt:vector size="41" baseType="lpstr">
      <vt:lpstr>Helvetica Neue</vt:lpstr>
      <vt:lpstr>Helvetica Neue Light</vt:lpstr>
      <vt:lpstr>Helvetica Neue Thin</vt:lpstr>
      <vt:lpstr>Open Sans</vt:lpstr>
      <vt:lpstr>PMingLiU</vt:lpstr>
      <vt:lpstr>Work Sans Light</vt:lpstr>
      <vt:lpstr>Arial</vt:lpstr>
      <vt:lpstr>Calibri</vt:lpstr>
      <vt:lpstr>Calibri Light</vt:lpstr>
      <vt:lpstr>Corbel</vt:lpstr>
      <vt:lpstr>Times New Roman</vt:lpstr>
      <vt:lpstr>Webdings</vt:lpstr>
      <vt:lpstr>Wingdings</vt:lpstr>
      <vt:lpstr>Title Slide</vt:lpstr>
      <vt:lpstr>Divider</vt:lpstr>
      <vt:lpstr>Agenda </vt:lpstr>
      <vt:lpstr>Content Text</vt:lpstr>
      <vt:lpstr>1_Content Text</vt:lpstr>
      <vt:lpstr>2_Content Text</vt:lpstr>
      <vt:lpstr>Smart Art Placeholder</vt:lpstr>
      <vt:lpstr>Pie Chart with image</vt:lpstr>
      <vt:lpstr>2_Body</vt:lpstr>
      <vt:lpstr>Office Theme</vt:lpstr>
      <vt:lpstr>Body</vt:lpstr>
      <vt:lpstr>Azure Partner Information Kit</vt:lpstr>
      <vt:lpstr>Introduce the Info Kit</vt:lpstr>
      <vt:lpstr>Why Azure Cloud Control with StreamOne Enterprise Solutions Cloud Platform?</vt:lpstr>
      <vt:lpstr>Why Sell StreamOne Enterprise Solutions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What StreamOne can do  for you beyond natural growth of customers’ Azure usage.</vt:lpstr>
      <vt:lpstr>Prescribing the Solution to Address Customer Uncontrolled IT Challenges</vt:lpstr>
      <vt:lpstr>The Solution: StreamOne Enterprise Solutions Cloud Platform</vt:lpstr>
      <vt:lpstr>Build Your Revenue and Profit by adding Cloud Services to provide a more comprehensive customer solution</vt:lpstr>
      <vt:lpstr>Information to Explore with Your Customers</vt:lpstr>
      <vt:lpstr>Terminology to Know</vt:lpstr>
      <vt:lpstr>How to Handle Objections to SES</vt:lpstr>
      <vt:lpstr>Moving Your Customers to StreamOne Enterprise Solutions (SES) Cloud Platform</vt:lpstr>
      <vt:lpstr>Sales Tools and Resources </vt:lpstr>
      <vt:lpstr>PowerPoint Presentation</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Ligori, Arlene</dc:creator>
  <cp:lastModifiedBy>Leung, Isabella</cp:lastModifiedBy>
  <cp:revision>1089</cp:revision>
  <cp:lastPrinted>2017-08-09T18:33:39Z</cp:lastPrinted>
  <dcterms:created xsi:type="dcterms:W3CDTF">2017-08-01T17:35:13Z</dcterms:created>
  <dcterms:modified xsi:type="dcterms:W3CDTF">2019-09-10T05:05:31Z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0x010100D42268488B532E4AACF919E0762C4C32</vt:lpwstr>
  </property>
  <property fmtid="{D5CDD505-2E9C-101B-9397-08002B2CF9AE}" pid="3" name="MSIP_Label_3a23c400-78e7-4d42-982d-273adef68ef9_Enabled">
    <vt:lpwstr>True</vt:lpwstr>
  </property>
  <property fmtid="{D5CDD505-2E9C-101B-9397-08002B2CF9AE}" pid="4" name="MSIP_Label_3a23c400-78e7-4d42-982d-273adef68ef9_SiteId">
    <vt:lpwstr>7fe14ab6-8f5d-4139-84bf-cd8aed0ee6b9</vt:lpwstr>
  </property>
  <property fmtid="{D5CDD505-2E9C-101B-9397-08002B2CF9AE}" pid="5" name="MSIP_Label_3a23c400-78e7-4d42-982d-273adef68ef9_Owner">
    <vt:lpwstr>isabella.leung@techdata.com</vt:lpwstr>
  </property>
  <property fmtid="{D5CDD505-2E9C-101B-9397-08002B2CF9AE}" pid="6" name="MSIP_Label_3a23c400-78e7-4d42-982d-273adef68ef9_SetDate">
    <vt:lpwstr>2019-09-10T05:05:31.0029250Z</vt:lpwstr>
  </property>
  <property fmtid="{D5CDD505-2E9C-101B-9397-08002B2CF9AE}" pid="7" name="MSIP_Label_3a23c400-78e7-4d42-982d-273adef68ef9_Name">
    <vt:lpwstr>Internal Use</vt:lpwstr>
  </property>
  <property fmtid="{D5CDD505-2E9C-101B-9397-08002B2CF9AE}" pid="8" name="MSIP_Label_3a23c400-78e7-4d42-982d-273adef68ef9_Application">
    <vt:lpwstr>Microsoft Azure Information Protection</vt:lpwstr>
  </property>
  <property fmtid="{D5CDD505-2E9C-101B-9397-08002B2CF9AE}" pid="9" name="MSIP_Label_3a23c400-78e7-4d42-982d-273adef68ef9_ActionId">
    <vt:lpwstr>0e4d091d-f97f-441a-8bc0-e2149182044d</vt:lpwstr>
  </property>
  <property fmtid="{D5CDD505-2E9C-101B-9397-08002B2CF9AE}" pid="10" name="MSIP_Label_3a23c400-78e7-4d42-982d-273adef68ef9_Extended_MSFT_Method">
    <vt:lpwstr>Automatic</vt:lpwstr>
  </property>
  <property fmtid="{D5CDD505-2E9C-101B-9397-08002B2CF9AE}" pid="11" name="Sensitivity">
    <vt:lpwstr>Internal Use</vt:lpwstr>
  </property>
</Properties>
</file>