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4"/>
    <p:sldMasterId id="2147483956" r:id="rId5"/>
    <p:sldMasterId id="2147483954" r:id="rId6"/>
  </p:sldMasterIdLst>
  <p:notesMasterIdLst>
    <p:notesMasterId r:id="rId13"/>
  </p:notesMasterIdLst>
  <p:handoutMasterIdLst>
    <p:handoutMasterId r:id="rId14"/>
  </p:handoutMasterIdLst>
  <p:sldIdLst>
    <p:sldId id="285" r:id="rId7"/>
    <p:sldId id="417" r:id="rId8"/>
    <p:sldId id="397" r:id="rId9"/>
    <p:sldId id="414" r:id="rId10"/>
    <p:sldId id="415" r:id="rId11"/>
    <p:sldId id="416" r:id="rId12"/>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Default Section" id="{F9EE0353-F4C7-4810-A85E-98958F1562A2}">
          <p14:sldIdLst>
            <p14:sldId id="285"/>
            <p14:sldId id="417"/>
            <p14:sldId id="397"/>
            <p14:sldId id="414"/>
            <p14:sldId id="415"/>
            <p14:sldId id="416"/>
          </p14:sldIdLst>
        </p14:section>
        <p14:section name="Appendix" id="{241A5046-E0EF-4F52-9AC0-91B17C2EF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DA"/>
    <a:srgbClr val="0079C4"/>
    <a:srgbClr val="0091EA"/>
    <a:srgbClr val="FFB81C"/>
    <a:srgbClr val="CCD814"/>
    <a:srgbClr val="AB2A61"/>
    <a:srgbClr val="F2F2F2"/>
    <a:srgbClr val="B4C012"/>
    <a:srgbClr val="00558C"/>
    <a:srgbClr val="CD5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2F77B-D8CA-4E29-B07C-B954090B8084}" v="121" dt="2019-08-14T23:45:57.110"/>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28" autoAdjust="0"/>
  </p:normalViewPr>
  <p:slideViewPr>
    <p:cSldViewPr snapToGrid="0">
      <p:cViewPr varScale="1">
        <p:scale>
          <a:sx n="105" d="100"/>
          <a:sy n="105" d="100"/>
        </p:scale>
        <p:origin x="774" y="102"/>
      </p:cViewPr>
      <p:guideLst>
        <p:guide orient="horz" pos="2160"/>
        <p:guide pos="3840"/>
      </p:guideLst>
    </p:cSldViewPr>
  </p:slideViewPr>
  <p:outlineViewPr>
    <p:cViewPr>
      <p:scale>
        <a:sx n="33" d="100"/>
        <a:sy n="33" d="100"/>
      </p:scale>
      <p:origin x="0" y="-58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dirty="0">
              <a:latin typeface="Corbel" panose="020B0503020204020204" pitchFamily="34" charset="0"/>
            </a:endParaRPr>
          </a:p>
        </p:txBody>
      </p:sp>
      <p:sp>
        <p:nvSpPr>
          <p:cNvPr id="3" name="Date Placeholder 2"/>
          <p:cNvSpPr>
            <a:spLocks noGrp="1"/>
          </p:cNvSpPr>
          <p:nvPr>
            <p:ph type="dt" sz="quarter"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15C451E0-AAE1-4A18-B31E-99CE43B82BAC}" type="datetimeFigureOut">
              <a:rPr lang="en-US">
                <a:latin typeface="Corbel" panose="020B0503020204020204" pitchFamily="34" charset="0"/>
              </a:rPr>
              <a:pPr>
                <a:defRPr/>
              </a:pPr>
              <a:t>8/15/2019</a:t>
            </a:fld>
            <a:endParaRPr lang="en-US" dirty="0">
              <a:latin typeface="Corbel" panose="020B0503020204020204" pitchFamily="34" charset="0"/>
            </a:endParaRPr>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dirty="0">
              <a:latin typeface="Corbel" panose="020B0503020204020204" pitchFamily="34" charset="0"/>
            </a:endParaRPr>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latin typeface="Corbel" panose="020B0503020204020204" pitchFamily="34" charset="0"/>
              </a:rPr>
              <a:pPr>
                <a:defRPr/>
              </a:pPr>
              <a:t>‹#›</a:t>
            </a:fld>
            <a:endParaRPr lang="en-US" dirty="0">
              <a:latin typeface="Corbel" panose="020B0503020204020204" pitchFamily="34" charset="0"/>
            </a:endParaRPr>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atin typeface="Corbel" panose="020B0503020204020204" pitchFamily="34" charset="0"/>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atin typeface="Corbel" panose="020B0503020204020204" pitchFamily="34" charset="0"/>
              </a:defRPr>
            </a:lvl1pPr>
          </a:lstStyle>
          <a:p>
            <a:pPr>
              <a:defRPr/>
            </a:pPr>
            <a:fld id="{D438B36D-105A-4DFA-8695-E24B4F8DE2BA}" type="datetimeFigureOut">
              <a:rPr lang="en-US" smtClean="0"/>
              <a:pPr>
                <a:defRPr/>
              </a:pPr>
              <a:t>8/15/2019</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atin typeface="Corbel" panose="020B0503020204020204" pitchFamily="34" charset="0"/>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atin typeface="Corbel" panose="020B0503020204020204" pitchFamily="34" charset="0"/>
              </a:defRPr>
            </a:lvl1pPr>
          </a:lstStyle>
          <a:p>
            <a:pPr>
              <a:defRPr/>
            </a:pPr>
            <a:fld id="{70AB2566-4B08-4069-A451-01E311BBD56E}" type="slidenum">
              <a:rPr lang="en-US" smtClean="0"/>
              <a:pPr>
                <a:defRPr/>
              </a:pPr>
              <a:t>‹#›</a:t>
            </a:fld>
            <a:endParaRPr lang="en-US" dirty="0"/>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53365-CD07-2A45-B27A-0AB530DE3F83}" type="slidenum">
              <a:rPr lang="en-US" smtClean="0"/>
              <a:t>4</a:t>
            </a:fld>
            <a:endParaRPr lang="en-US"/>
          </a:p>
        </p:txBody>
      </p:sp>
    </p:spTree>
    <p:extLst>
      <p:ext uri="{BB962C8B-B14F-4D97-AF65-F5344CB8AC3E}">
        <p14:creationId xmlns:p14="http://schemas.microsoft.com/office/powerpoint/2010/main" val="326052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0AB2566-4B08-4069-A451-01E311BBD56E}" type="slidenum">
              <a:rPr lang="en-US" smtClean="0"/>
              <a:pPr>
                <a:defRPr/>
              </a:pPr>
              <a:t>5</a:t>
            </a:fld>
            <a:endParaRPr lang="en-US" dirty="0"/>
          </a:p>
        </p:txBody>
      </p:sp>
    </p:spTree>
    <p:extLst>
      <p:ext uri="{BB962C8B-B14F-4D97-AF65-F5344CB8AC3E}">
        <p14:creationId xmlns:p14="http://schemas.microsoft.com/office/powerpoint/2010/main" val="124710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a:t>Click to edit Master subtitle style</a:t>
            </a:r>
            <a:endParaRPr lang="en-US" dirty="0"/>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274603576"/>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159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2190334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60347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1720043"/>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1720043"/>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1720043"/>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360528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96661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4149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6212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878144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719604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9314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845" t="1798" r="19088" b="9553"/>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773635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8086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521071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3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17554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32012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7527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9509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325260405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ECBFB-DEA5-4145-B98A-ECCF6B917807}"/>
              </a:ext>
            </a:extLst>
          </p:cNvPr>
          <p:cNvSpPr>
            <a:spLocks noGrp="1"/>
          </p:cNvSpPr>
          <p:nvPr>
            <p:ph type="dt" sz="half" idx="10"/>
          </p:nvPr>
        </p:nvSpPr>
        <p:spPr/>
        <p:txBody>
          <a:bodyPr/>
          <a:lstStyle/>
          <a:p>
            <a:fld id="{28B18E26-E35F-9544-9B70-5FA98BB65AC1}" type="datetimeFigureOut">
              <a:rPr lang="en-US" smtClean="0"/>
              <a:t>8/15/2019</a:t>
            </a:fld>
            <a:endParaRPr lang="en-US"/>
          </a:p>
        </p:txBody>
      </p:sp>
      <p:sp>
        <p:nvSpPr>
          <p:cNvPr id="3" name="Footer Placeholder 2">
            <a:extLst>
              <a:ext uri="{FF2B5EF4-FFF2-40B4-BE49-F238E27FC236}">
                <a16:creationId xmlns:a16="http://schemas.microsoft.com/office/drawing/2014/main" id="{8CC68A59-6C0E-0A4B-BBA8-902589C0E1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7B92F9-EA07-6A4B-9BE7-8197C6B582A3}"/>
              </a:ext>
            </a:extLst>
          </p:cNvPr>
          <p:cNvSpPr>
            <a:spLocks noGrp="1"/>
          </p:cNvSpPr>
          <p:nvPr>
            <p:ph type="sldNum" sz="quarter" idx="12"/>
          </p:nvPr>
        </p:nvSpPr>
        <p:spPr/>
        <p:txBody>
          <a:bodyPr/>
          <a:lstStyle/>
          <a:p>
            <a:fld id="{95F098B1-AEE9-884B-ACAE-8C8CAF74A05C}" type="slidenum">
              <a:rPr lang="en-US" smtClean="0"/>
              <a:t>‹#›</a:t>
            </a:fld>
            <a:endParaRPr lang="en-US"/>
          </a:p>
        </p:txBody>
      </p:sp>
    </p:spTree>
    <p:extLst>
      <p:ext uri="{BB962C8B-B14F-4D97-AF65-F5344CB8AC3E}">
        <p14:creationId xmlns:p14="http://schemas.microsoft.com/office/powerpoint/2010/main" val="134160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3758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040422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623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0224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3845137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766366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3993" r:id="rId2"/>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transition spd="slow">
    <p:fade/>
  </p:transition>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56885853"/>
      </p:ext>
    </p:extLst>
  </p:cSld>
  <p:clrMap bg1="lt1" tx1="dk1" bg2="lt2" tx2="dk2" accent1="accent1" accent2="accent2" accent3="accent3" accent4="accent4" accent5="accent5" accent6="accent6" hlink="hlink" folHlink="folHlink"/>
  <p:sldLayoutIdLst>
    <p:sldLayoutId id="2147483962" r:id="rId1"/>
    <p:sldLayoutId id="2147483972" r:id="rId2"/>
    <p:sldLayoutId id="2147483968" r:id="rId3"/>
    <p:sldLayoutId id="2147483969" r:id="rId4"/>
    <p:sldLayoutId id="2147483981" r:id="rId5"/>
    <p:sldLayoutId id="2147483984" r:id="rId6"/>
    <p:sldLayoutId id="2147483976" r:id="rId7"/>
    <p:sldLayoutId id="2147483983" r:id="rId8"/>
    <p:sldLayoutId id="2147483985" r:id="rId9"/>
    <p:sldLayoutId id="2147483977" r:id="rId10"/>
    <p:sldLayoutId id="2147483979" r:id="rId11"/>
    <p:sldLayoutId id="2147483973" r:id="rId12"/>
    <p:sldLayoutId id="2147483980" r:id="rId13"/>
    <p:sldLayoutId id="2147483982" r:id="rId14"/>
    <p:sldLayoutId id="2147483986" r:id="rId15"/>
    <p:sldLayoutId id="2147483987" r:id="rId16"/>
    <p:sldLayoutId id="2147483988" r:id="rId17"/>
    <p:sldLayoutId id="2147483989" r:id="rId18"/>
    <p:sldLayoutId id="2147483971" r:id="rId19"/>
    <p:sldLayoutId id="2147483964" r:id="rId20"/>
    <p:sldLayoutId id="2147483965" r:id="rId21"/>
    <p:sldLayoutId id="2147483961" r:id="rId22"/>
    <p:sldLayoutId id="2147483966" r:id="rId23"/>
    <p:sldLayoutId id="2147483955" r:id="rId24"/>
    <p:sldLayoutId id="2147483963" r:id="rId25"/>
    <p:sldLayoutId id="2147483974" r:id="rId26"/>
    <p:sldLayoutId id="2147483978" r:id="rId27"/>
    <p:sldLayoutId id="2147483992" r:id="rId28"/>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0.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hyperlink" Target="https://ww.pexel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spark.adobe.com/" TargetMode="External"/><Relationship Id="rId2" Type="http://schemas.openxmlformats.org/officeDocument/2006/relationships/hyperlink" Target="https://www.canva.com/" TargetMode="External"/><Relationship Id="rId1" Type="http://schemas.openxmlformats.org/officeDocument/2006/relationships/slideLayout" Target="../slideLayouts/slideLayout4.xml"/><Relationship Id="rId4" Type="http://schemas.openxmlformats.org/officeDocument/2006/relationships/hyperlink" Target="https://sway.offi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B102-A0C5-4380-9811-1FE681BEE175}"/>
              </a:ext>
            </a:extLst>
          </p:cNvPr>
          <p:cNvSpPr>
            <a:spLocks noGrp="1"/>
          </p:cNvSpPr>
          <p:nvPr>
            <p:ph type="ctrTitle"/>
          </p:nvPr>
        </p:nvSpPr>
        <p:spPr/>
        <p:txBody>
          <a:bodyPr/>
          <a:lstStyle/>
          <a:p>
            <a:r>
              <a:rPr lang="en-GB" dirty="0"/>
              <a:t>Case Study Template</a:t>
            </a:r>
          </a:p>
        </p:txBody>
      </p:sp>
      <p:sp>
        <p:nvSpPr>
          <p:cNvPr id="5" name="Subtitle 4">
            <a:extLst>
              <a:ext uri="{FF2B5EF4-FFF2-40B4-BE49-F238E27FC236}">
                <a16:creationId xmlns:a16="http://schemas.microsoft.com/office/drawing/2014/main" id="{BE2986B8-EF92-4DE4-A6A0-2B0679723F6F}"/>
              </a:ext>
            </a:extLst>
          </p:cNvPr>
          <p:cNvSpPr>
            <a:spLocks noGrp="1"/>
          </p:cNvSpPr>
          <p:nvPr>
            <p:ph type="subTitle" idx="1"/>
          </p:nvPr>
        </p:nvSpPr>
        <p:spPr/>
        <p:txBody>
          <a:bodyPr/>
          <a:lstStyle/>
          <a:p>
            <a:r>
              <a:rPr lang="en-US" dirty="0"/>
              <a:t>Showcase and demonstrate your expertise as a Cloud Solutions Provider using customer success stories!</a:t>
            </a:r>
            <a:endParaRPr lang="en-US" i="1" dirty="0"/>
          </a:p>
        </p:txBody>
      </p:sp>
    </p:spTree>
    <p:extLst>
      <p:ext uri="{BB962C8B-B14F-4D97-AF65-F5344CB8AC3E}">
        <p14:creationId xmlns:p14="http://schemas.microsoft.com/office/powerpoint/2010/main" val="205811546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Table of Contents</a:t>
            </a:r>
          </a:p>
        </p:txBody>
      </p:sp>
      <p:sp>
        <p:nvSpPr>
          <p:cNvPr id="7" name="Text Placeholder 6"/>
          <p:cNvSpPr>
            <a:spLocks noGrp="1"/>
          </p:cNvSpPr>
          <p:nvPr>
            <p:ph type="body" sz="quarter" idx="4294967295"/>
          </p:nvPr>
        </p:nvSpPr>
        <p:spPr>
          <a:xfrm>
            <a:off x="532467" y="1709738"/>
            <a:ext cx="11126788" cy="4343400"/>
          </a:xfrm>
          <a:prstGeom prst="rect">
            <a:avLst/>
          </a:prstGeom>
        </p:spPr>
        <p:txBody>
          <a:bodyPr>
            <a:normAutofit/>
          </a:bodyPr>
          <a:lstStyle/>
          <a:p>
            <a:pPr marL="0" indent="0">
              <a:buNone/>
            </a:pPr>
            <a:r>
              <a:rPr lang="en-US" sz="2800" dirty="0">
                <a:solidFill>
                  <a:schemeClr val="accent2"/>
                </a:solidFill>
                <a:hlinkClick r:id="rId2" action="ppaction://hlinksldjump"/>
              </a:rPr>
              <a:t>03</a:t>
            </a:r>
            <a:r>
              <a:rPr lang="en-US" sz="2800" dirty="0">
                <a:solidFill>
                  <a:schemeClr val="accent2"/>
                </a:solidFill>
              </a:rPr>
              <a:t> – </a:t>
            </a:r>
            <a:r>
              <a:rPr lang="en-US" sz="2800" b="1" dirty="0">
                <a:solidFill>
                  <a:schemeClr val="accent2"/>
                </a:solidFill>
              </a:rPr>
              <a:t>About This Template</a:t>
            </a:r>
          </a:p>
          <a:p>
            <a:pPr marL="0" indent="0">
              <a:buNone/>
            </a:pPr>
            <a:r>
              <a:rPr lang="en-US" sz="2800" dirty="0">
                <a:solidFill>
                  <a:schemeClr val="accent2"/>
                </a:solidFill>
                <a:hlinkClick r:id="rId3" action="ppaction://hlinksldjump"/>
              </a:rPr>
              <a:t>04</a:t>
            </a:r>
            <a:r>
              <a:rPr lang="en-US" sz="2800" dirty="0">
                <a:solidFill>
                  <a:schemeClr val="accent2"/>
                </a:solidFill>
              </a:rPr>
              <a:t> – </a:t>
            </a:r>
            <a:r>
              <a:rPr lang="en-US" sz="2800" b="1" dirty="0">
                <a:solidFill>
                  <a:schemeClr val="accent2"/>
                </a:solidFill>
              </a:rPr>
              <a:t>Customizable</a:t>
            </a:r>
            <a:r>
              <a:rPr lang="en-US" sz="2800" dirty="0">
                <a:solidFill>
                  <a:schemeClr val="accent2"/>
                </a:solidFill>
              </a:rPr>
              <a:t> </a:t>
            </a:r>
            <a:r>
              <a:rPr lang="en-US" sz="2800" b="1" dirty="0">
                <a:solidFill>
                  <a:schemeClr val="accent2"/>
                </a:solidFill>
              </a:rPr>
              <a:t>Case Study Template </a:t>
            </a:r>
          </a:p>
          <a:p>
            <a:pPr marL="0" indent="0">
              <a:buNone/>
            </a:pPr>
            <a:r>
              <a:rPr lang="en-US" sz="2800" dirty="0">
                <a:solidFill>
                  <a:schemeClr val="accent2"/>
                </a:solidFill>
                <a:hlinkClick r:id="rId4" action="ppaction://hlinksldjump"/>
              </a:rPr>
              <a:t>05</a:t>
            </a:r>
            <a:r>
              <a:rPr lang="en-US" sz="2800" dirty="0">
                <a:solidFill>
                  <a:schemeClr val="accent2"/>
                </a:solidFill>
              </a:rPr>
              <a:t> – </a:t>
            </a:r>
            <a:r>
              <a:rPr lang="en-US" sz="2800" b="1" dirty="0">
                <a:solidFill>
                  <a:schemeClr val="accent2"/>
                </a:solidFill>
              </a:rPr>
              <a:t>Case Study Example</a:t>
            </a:r>
          </a:p>
          <a:p>
            <a:pPr marL="0" indent="0">
              <a:buNone/>
            </a:pPr>
            <a:r>
              <a:rPr lang="en-US" sz="2800" dirty="0">
                <a:solidFill>
                  <a:schemeClr val="accent2"/>
                </a:solidFill>
                <a:hlinkClick r:id="rId5" action="ppaction://hlinksldjump"/>
              </a:rPr>
              <a:t>06</a:t>
            </a:r>
            <a:r>
              <a:rPr lang="en-US" sz="2800" dirty="0">
                <a:solidFill>
                  <a:schemeClr val="accent2"/>
                </a:solidFill>
              </a:rPr>
              <a:t> – </a:t>
            </a:r>
            <a:r>
              <a:rPr lang="en-US" sz="2800" b="1" dirty="0">
                <a:solidFill>
                  <a:schemeClr val="accent2"/>
                </a:solidFill>
              </a:rPr>
              <a:t>Additional Design Tools</a:t>
            </a:r>
          </a:p>
        </p:txBody>
      </p:sp>
    </p:spTree>
    <p:extLst>
      <p:ext uri="{BB962C8B-B14F-4D97-AF65-F5344CB8AC3E}">
        <p14:creationId xmlns:p14="http://schemas.microsoft.com/office/powerpoint/2010/main" val="38624065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About This Template</a:t>
            </a:r>
          </a:p>
        </p:txBody>
      </p:sp>
      <p:sp>
        <p:nvSpPr>
          <p:cNvPr id="7" name="Text Placeholder 6"/>
          <p:cNvSpPr>
            <a:spLocks noGrp="1"/>
          </p:cNvSpPr>
          <p:nvPr>
            <p:ph type="body" sz="quarter" idx="12"/>
          </p:nvPr>
        </p:nvSpPr>
        <p:spPr>
          <a:xfrm>
            <a:off x="531157" y="1760455"/>
            <a:ext cx="11128098" cy="4343400"/>
          </a:xfrm>
        </p:spPr>
        <p:txBody>
          <a:bodyPr>
            <a:normAutofit fontScale="70000" lnSpcReduction="20000"/>
          </a:bodyPr>
          <a:lstStyle/>
          <a:p>
            <a:pPr marL="0" indent="0">
              <a:buNone/>
            </a:pPr>
            <a:r>
              <a:rPr lang="en-US" sz="2900" dirty="0">
                <a:solidFill>
                  <a:schemeClr val="accent2"/>
                </a:solidFill>
              </a:rPr>
              <a:t>When marketing your business, sometimes it seems like you can sing your expertise from the rooftops and it just doesn’t matter. However, having your customer sing your expertise from the rooftops is another story. Case studies can be a great way to showcase how your product or service made a big difference to in a customer’s success. But where to start? The following is a great template to build out your own case study.</a:t>
            </a:r>
          </a:p>
          <a:p>
            <a:pPr marL="0" indent="0">
              <a:buNone/>
            </a:pPr>
            <a:r>
              <a:rPr lang="en-US" sz="2900" b="1" dirty="0">
                <a:solidFill>
                  <a:schemeClr val="accent2"/>
                </a:solidFill>
              </a:rPr>
              <a:t>Before we get started. </a:t>
            </a:r>
            <a:r>
              <a:rPr lang="en-US" sz="2900" dirty="0">
                <a:solidFill>
                  <a:schemeClr val="accent2"/>
                </a:solidFill>
              </a:rPr>
              <a:t>When building out a customer success story, it’s a good idea to think about what format you want to display this in. Written, presentation, video or podcast? As long as you can capture a good story that makes your customer look like a rock star (that’s right, your customer, not just your business) there are a lot of great options that are relatively easy to put together (e.g., a single PowerPoint slide at an event or a podcast).</a:t>
            </a:r>
          </a:p>
          <a:p>
            <a:pPr marL="0" indent="0" algn="just">
              <a:buNone/>
            </a:pPr>
            <a:r>
              <a:rPr lang="en-US" sz="2900" dirty="0">
                <a:solidFill>
                  <a:schemeClr val="accent2"/>
                </a:solidFill>
              </a:rPr>
              <a:t>The template on the next slide will help you capture all essential details to create a written case study. Simply customize and fill in the details you need. Then export as a PDF to add to your website. As you grow your library of cases studies, consider creating a section of your website dedicated to partner success stories.</a:t>
            </a:r>
          </a:p>
          <a:p>
            <a:endParaRPr lang="en-US" dirty="0"/>
          </a:p>
        </p:txBody>
      </p:sp>
    </p:spTree>
    <p:extLst>
      <p:ext uri="{BB962C8B-B14F-4D97-AF65-F5344CB8AC3E}">
        <p14:creationId xmlns:p14="http://schemas.microsoft.com/office/powerpoint/2010/main" val="115989853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1219604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0F0C8A-B955-CB47-94F6-94204861CA44}"/>
              </a:ext>
            </a:extLst>
          </p:cNvPr>
          <p:cNvPicPr>
            <a:picLocks noChangeAspect="1"/>
          </p:cNvPicPr>
          <p:nvPr/>
        </p:nvPicPr>
        <p:blipFill rotWithShape="1">
          <a:blip r:embed="rId3"/>
          <a:srcRect l="28369" t="13437" b="26660"/>
          <a:stretch/>
        </p:blipFill>
        <p:spPr>
          <a:xfrm>
            <a:off x="4040" y="-1"/>
            <a:ext cx="12192000" cy="6346349"/>
          </a:xfrm>
          <a:prstGeom prst="rect">
            <a:avLst/>
          </a:prstGeom>
        </p:spPr>
      </p:pic>
      <p:sp>
        <p:nvSpPr>
          <p:cNvPr id="6" name="Rectangle 5">
            <a:extLst>
              <a:ext uri="{FF2B5EF4-FFF2-40B4-BE49-F238E27FC236}">
                <a16:creationId xmlns:a16="http://schemas.microsoft.com/office/drawing/2014/main" id="{1044D173-9736-2844-B16D-233E7F5AE4E1}"/>
              </a:ext>
            </a:extLst>
          </p:cNvPr>
          <p:cNvSpPr/>
          <p:nvPr/>
        </p:nvSpPr>
        <p:spPr>
          <a:xfrm>
            <a:off x="5205199" y="411"/>
            <a:ext cx="7093789" cy="634634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3CF8EB8-1B31-A94B-A8A2-D1DE1CD2A38B}"/>
              </a:ext>
            </a:extLst>
          </p:cNvPr>
          <p:cNvSpPr txBox="1"/>
          <p:nvPr/>
        </p:nvSpPr>
        <p:spPr>
          <a:xfrm>
            <a:off x="5359337" y="180885"/>
            <a:ext cx="6571536" cy="4154984"/>
          </a:xfrm>
          <a:prstGeom prst="rect">
            <a:avLst/>
          </a:prstGeom>
          <a:noFill/>
        </p:spPr>
        <p:txBody>
          <a:bodyPr wrap="square" rtlCol="0">
            <a:spAutoFit/>
          </a:bodyPr>
          <a:lstStyle/>
          <a:p>
            <a:pPr algn="just"/>
            <a:r>
              <a:rPr lang="en-US" sz="1100" b="1" dirty="0">
                <a:solidFill>
                  <a:srgbClr val="0070C0"/>
                </a:solidFill>
                <a:latin typeface="Work Sans Light" pitchFamily="2" charset="77"/>
              </a:rPr>
              <a:t>Challenge</a:t>
            </a:r>
          </a:p>
          <a:p>
            <a:pPr algn="just"/>
            <a:r>
              <a:rPr lang="en-US" sz="1100" dirty="0">
                <a:latin typeface="Work Sans Light" pitchFamily="2" charset="77"/>
              </a:rPr>
              <a:t>Describe the challenge that was presented. Make sure you are not reiterating just what the customer was asking you to do (migration services) but the additional challenge that was faced (time constraints, bandwidth, different certifications or specializations than what is required for what is needed for the end result, etc.).</a:t>
            </a:r>
          </a:p>
          <a:p>
            <a:pPr algn="just"/>
            <a:r>
              <a:rPr lang="en-US" sz="1100" dirty="0">
                <a:latin typeface="Work Sans Light" pitchFamily="2" charset="77"/>
              </a:rPr>
              <a:t> </a:t>
            </a:r>
          </a:p>
          <a:p>
            <a:pPr algn="just"/>
            <a:r>
              <a:rPr lang="en-US" sz="1100" b="1" dirty="0">
                <a:solidFill>
                  <a:srgbClr val="0070C0"/>
                </a:solidFill>
                <a:latin typeface="Work Sans Light" pitchFamily="2" charset="77"/>
              </a:rPr>
              <a:t>Insights</a:t>
            </a:r>
          </a:p>
          <a:p>
            <a:pPr algn="just"/>
            <a:r>
              <a:rPr lang="en-US" sz="1100" dirty="0">
                <a:latin typeface="Work Sans Light" pitchFamily="2" charset="77"/>
              </a:rPr>
              <a:t>This is a great space to add some background to the situation and put the challenge into perspective. What is the current market like for the customer? What kind of business does this customer normally do with your company? For example, the customer might have been well versed in one specific product, but never in this new one.</a:t>
            </a:r>
          </a:p>
          <a:p>
            <a:pPr algn="just"/>
            <a:endParaRPr lang="en-US" sz="1100" b="1" dirty="0">
              <a:solidFill>
                <a:srgbClr val="0070C0"/>
              </a:solidFill>
              <a:latin typeface="Work Sans Light" pitchFamily="2" charset="77"/>
            </a:endParaRPr>
          </a:p>
          <a:p>
            <a:pPr algn="just"/>
            <a:r>
              <a:rPr lang="en-US" sz="1100" b="1" dirty="0">
                <a:solidFill>
                  <a:srgbClr val="0070C0"/>
                </a:solidFill>
                <a:latin typeface="Work Sans Light" pitchFamily="2" charset="77"/>
              </a:rPr>
              <a:t>Solution</a:t>
            </a:r>
            <a:r>
              <a:rPr lang="en-US" sz="1100" dirty="0">
                <a:solidFill>
                  <a:srgbClr val="0070C0"/>
                </a:solidFill>
                <a:latin typeface="Work Sans Light" pitchFamily="2" charset="77"/>
              </a:rPr>
              <a:t> </a:t>
            </a:r>
          </a:p>
          <a:p>
            <a:pPr algn="just"/>
            <a:r>
              <a:rPr lang="en-US" sz="1100" dirty="0">
                <a:latin typeface="Work Sans Light" pitchFamily="2" charset="77"/>
              </a:rPr>
              <a:t>Talk in detail about how the problem was solved. What steps were needed to get here? What did it take to deliver this solution successfully?  </a:t>
            </a:r>
          </a:p>
          <a:p>
            <a:pPr algn="just"/>
            <a:endParaRPr lang="en-US" sz="1100" dirty="0">
              <a:latin typeface="Work Sans Light" pitchFamily="2" charset="77"/>
            </a:endParaRPr>
          </a:p>
          <a:p>
            <a:pPr algn="just"/>
            <a:r>
              <a:rPr lang="en-US" sz="1100" b="1" dirty="0">
                <a:solidFill>
                  <a:srgbClr val="0070C0"/>
                </a:solidFill>
                <a:latin typeface="Work Sans Light" pitchFamily="2" charset="77"/>
              </a:rPr>
              <a:t>Services Used</a:t>
            </a:r>
          </a:p>
          <a:p>
            <a:pPr algn="just"/>
            <a:r>
              <a:rPr lang="en-US" sz="1100" dirty="0">
                <a:latin typeface="Work Sans Light" pitchFamily="2" charset="77"/>
              </a:rPr>
              <a:t>Sell yourself/product/service here! Showcase the specific solutions or service that is unique to your company. What do they specialize in? How many years of experience do you have? </a:t>
            </a:r>
          </a:p>
          <a:p>
            <a:pPr algn="just"/>
            <a:r>
              <a:rPr lang="en-US" sz="1100" dirty="0">
                <a:latin typeface="Work Sans Light" pitchFamily="2" charset="77"/>
              </a:rPr>
              <a:t> </a:t>
            </a:r>
          </a:p>
          <a:p>
            <a:pPr algn="just"/>
            <a:r>
              <a:rPr lang="en-US" sz="1100" b="1" dirty="0">
                <a:solidFill>
                  <a:srgbClr val="0070C0"/>
                </a:solidFill>
                <a:latin typeface="Work Sans Light" pitchFamily="2" charset="77"/>
              </a:rPr>
              <a:t>Result</a:t>
            </a:r>
          </a:p>
          <a:p>
            <a:pPr algn="just"/>
            <a:r>
              <a:rPr lang="en-US" sz="1100" dirty="0">
                <a:latin typeface="Work Sans Light" pitchFamily="2" charset="77"/>
              </a:rPr>
              <a:t>Give them the final count. Now is the time to add to your hero status! What was accomplished in what amount of time? How much time did you save your customer? How much money did they make from this? Did they gain a loyal customer?</a:t>
            </a:r>
          </a:p>
        </p:txBody>
      </p:sp>
      <p:sp>
        <p:nvSpPr>
          <p:cNvPr id="10" name="Rectangle 9">
            <a:extLst>
              <a:ext uri="{FF2B5EF4-FFF2-40B4-BE49-F238E27FC236}">
                <a16:creationId xmlns:a16="http://schemas.microsoft.com/office/drawing/2014/main" id="{3EC01FB9-13A4-0B45-863E-0CE0B2A00C28}"/>
              </a:ext>
            </a:extLst>
          </p:cNvPr>
          <p:cNvSpPr/>
          <p:nvPr/>
        </p:nvSpPr>
        <p:spPr>
          <a:xfrm>
            <a:off x="4040" y="1079673"/>
            <a:ext cx="3493699" cy="461376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3DADCCF-2BA3-1341-A6BE-12FB60639493}"/>
              </a:ext>
            </a:extLst>
          </p:cNvPr>
          <p:cNvSpPr txBox="1"/>
          <p:nvPr/>
        </p:nvSpPr>
        <p:spPr>
          <a:xfrm>
            <a:off x="233215" y="3401600"/>
            <a:ext cx="2928941" cy="1615827"/>
          </a:xfrm>
          <a:prstGeom prst="rect">
            <a:avLst/>
          </a:prstGeom>
          <a:noFill/>
        </p:spPr>
        <p:txBody>
          <a:bodyPr wrap="square" rtlCol="0" anchor="t">
            <a:spAutoFit/>
          </a:bodyPr>
          <a:lstStyle/>
          <a:p>
            <a:r>
              <a:rPr lang="en-US" sz="1100" b="1" dirty="0">
                <a:latin typeface="Work Sans Light" pitchFamily="2" charset="77"/>
              </a:rPr>
              <a:t>Founded:</a:t>
            </a:r>
            <a:endParaRPr lang="en-US" sz="1100" dirty="0">
              <a:latin typeface="Work Sans Light" pitchFamily="2" charset="77"/>
            </a:endParaRPr>
          </a:p>
          <a:p>
            <a:endParaRPr lang="en-US" sz="1100" dirty="0">
              <a:latin typeface="Work Sans Light" pitchFamily="2" charset="77"/>
            </a:endParaRPr>
          </a:p>
          <a:p>
            <a:r>
              <a:rPr lang="en-US" sz="1100" b="1" dirty="0">
                <a:latin typeface="Work Sans Light" pitchFamily="2" charset="77"/>
              </a:rPr>
              <a:t>Size: </a:t>
            </a:r>
            <a:r>
              <a:rPr lang="en-US" sz="1100" i="1" dirty="0">
                <a:latin typeface="Work Sans Light" pitchFamily="2" charset="77"/>
              </a:rPr>
              <a:t>Ex: 51- 200 Employees</a:t>
            </a:r>
          </a:p>
          <a:p>
            <a:endParaRPr lang="en-US" sz="1100" dirty="0">
              <a:latin typeface="Work Sans Light" pitchFamily="2" charset="77"/>
            </a:endParaRPr>
          </a:p>
          <a:p>
            <a:r>
              <a:rPr lang="en-US" sz="1100" b="1" dirty="0">
                <a:latin typeface="Work Sans Light" pitchFamily="2" charset="77"/>
              </a:rPr>
              <a:t>Website:</a:t>
            </a:r>
          </a:p>
          <a:p>
            <a:endParaRPr lang="en-US" sz="1100" dirty="0">
              <a:latin typeface="Work Sans Light" pitchFamily="2" charset="77"/>
            </a:endParaRPr>
          </a:p>
          <a:p>
            <a:r>
              <a:rPr lang="en-US" sz="1100" b="1" dirty="0">
                <a:latin typeface="Work Sans Light" pitchFamily="2" charset="77"/>
              </a:rPr>
              <a:t>Industry: </a:t>
            </a:r>
            <a:r>
              <a:rPr lang="en-US" sz="1100" i="1" dirty="0">
                <a:latin typeface="Work Sans Light" pitchFamily="2" charset="77"/>
              </a:rPr>
              <a:t>Ex: Public School System</a:t>
            </a:r>
          </a:p>
          <a:p>
            <a:endParaRPr lang="en-US" sz="1100" b="1" dirty="0">
              <a:latin typeface="Work Sans Light" pitchFamily="2" charset="77"/>
            </a:endParaRPr>
          </a:p>
          <a:p>
            <a:r>
              <a:rPr lang="en-US" sz="1100" b="1" dirty="0">
                <a:latin typeface="Work Sans Light" pitchFamily="2" charset="77"/>
              </a:rPr>
              <a:t>Services Used: </a:t>
            </a:r>
            <a:r>
              <a:rPr lang="en-US" sz="1100" i="1" dirty="0">
                <a:latin typeface="Work Sans Light" pitchFamily="2" charset="77"/>
              </a:rPr>
              <a:t>Ex: Azure Migration</a:t>
            </a:r>
            <a:endParaRPr lang="en-US" sz="1100" dirty="0">
              <a:latin typeface="Work Sans Light" pitchFamily="2" charset="77"/>
            </a:endParaRPr>
          </a:p>
        </p:txBody>
      </p:sp>
      <p:sp>
        <p:nvSpPr>
          <p:cNvPr id="2" name="TextBox 1">
            <a:extLst>
              <a:ext uri="{FF2B5EF4-FFF2-40B4-BE49-F238E27FC236}">
                <a16:creationId xmlns:a16="http://schemas.microsoft.com/office/drawing/2014/main" id="{1EACF33C-0461-4A4B-9B96-2B4F3C4C8F5A}"/>
              </a:ext>
            </a:extLst>
          </p:cNvPr>
          <p:cNvSpPr txBox="1"/>
          <p:nvPr/>
        </p:nvSpPr>
        <p:spPr>
          <a:xfrm>
            <a:off x="5359337" y="4463748"/>
            <a:ext cx="6571536" cy="461665"/>
          </a:xfrm>
          <a:prstGeom prst="rect">
            <a:avLst/>
          </a:prstGeom>
          <a:noFill/>
        </p:spPr>
        <p:txBody>
          <a:bodyPr wrap="square" rtlCol="0">
            <a:spAutoFit/>
          </a:bodyPr>
          <a:lstStyle/>
          <a:p>
            <a:pPr algn="just"/>
            <a:r>
              <a:rPr lang="en-US" sz="1200" dirty="0">
                <a:solidFill>
                  <a:srgbClr val="0070C0"/>
                </a:solidFill>
                <a:latin typeface="Work Sans Light" pitchFamily="2" charset="77"/>
              </a:rPr>
              <a:t>“Gather a great quote from your customer! Make it big/position it prominently.” </a:t>
            </a:r>
            <a:br>
              <a:rPr lang="en-US" sz="1200" dirty="0">
                <a:solidFill>
                  <a:srgbClr val="0070C0"/>
                </a:solidFill>
                <a:latin typeface="Work Sans Light" pitchFamily="2" charset="77"/>
              </a:rPr>
            </a:br>
            <a:r>
              <a:rPr lang="en-US" sz="1200" dirty="0">
                <a:solidFill>
                  <a:srgbClr val="0070C0"/>
                </a:solidFill>
                <a:latin typeface="Work Sans Light" pitchFamily="2" charset="77"/>
              </a:rPr>
              <a:t>- Customer Name, Customer Title</a:t>
            </a:r>
          </a:p>
        </p:txBody>
      </p:sp>
      <p:sp>
        <p:nvSpPr>
          <p:cNvPr id="11" name="Rectangle 10">
            <a:extLst>
              <a:ext uri="{FF2B5EF4-FFF2-40B4-BE49-F238E27FC236}">
                <a16:creationId xmlns:a16="http://schemas.microsoft.com/office/drawing/2014/main" id="{766C85A2-E1B5-D54E-98FA-DA43CFEBE16E}"/>
              </a:ext>
            </a:extLst>
          </p:cNvPr>
          <p:cNvSpPr/>
          <p:nvPr/>
        </p:nvSpPr>
        <p:spPr>
          <a:xfrm>
            <a:off x="233215" y="2328004"/>
            <a:ext cx="3058628" cy="600164"/>
          </a:xfrm>
          <a:prstGeom prst="rect">
            <a:avLst/>
          </a:prstGeom>
        </p:spPr>
        <p:txBody>
          <a:bodyPr wrap="square">
            <a:spAutoFit/>
          </a:bodyPr>
          <a:lstStyle/>
          <a:p>
            <a:pPr lvl="0"/>
            <a:r>
              <a:rPr lang="en-US" sz="1100" dirty="0">
                <a:solidFill>
                  <a:prstClr val="black"/>
                </a:solidFill>
                <a:latin typeface="Work Sans Light" pitchFamily="2" charset="77"/>
              </a:rPr>
              <a:t>Add a summary of what was needed so that you can jump in to the challenge in the body of the case study. </a:t>
            </a:r>
          </a:p>
        </p:txBody>
      </p:sp>
      <p:sp>
        <p:nvSpPr>
          <p:cNvPr id="12" name="Rectangle 11">
            <a:extLst>
              <a:ext uri="{FF2B5EF4-FFF2-40B4-BE49-F238E27FC236}">
                <a16:creationId xmlns:a16="http://schemas.microsoft.com/office/drawing/2014/main" id="{0BB514B8-CE88-BD4D-9012-A2A31A570416}"/>
              </a:ext>
            </a:extLst>
          </p:cNvPr>
          <p:cNvSpPr/>
          <p:nvPr/>
        </p:nvSpPr>
        <p:spPr>
          <a:xfrm>
            <a:off x="233215" y="1299903"/>
            <a:ext cx="1718740" cy="338554"/>
          </a:xfrm>
          <a:prstGeom prst="rect">
            <a:avLst/>
          </a:prstGeom>
        </p:spPr>
        <p:txBody>
          <a:bodyPr wrap="none">
            <a:spAutoFit/>
          </a:bodyPr>
          <a:lstStyle/>
          <a:p>
            <a:pPr lvl="0"/>
            <a:r>
              <a:rPr lang="en-US" sz="1600" b="1" dirty="0">
                <a:solidFill>
                  <a:srgbClr val="0070C0"/>
                </a:solidFill>
                <a:latin typeface="Work Sans Light" pitchFamily="2" charset="77"/>
              </a:rPr>
              <a:t>Case Study Title</a:t>
            </a:r>
          </a:p>
        </p:txBody>
      </p:sp>
      <p:sp>
        <p:nvSpPr>
          <p:cNvPr id="18" name="Rectangle 17">
            <a:extLst>
              <a:ext uri="{FF2B5EF4-FFF2-40B4-BE49-F238E27FC236}">
                <a16:creationId xmlns:a16="http://schemas.microsoft.com/office/drawing/2014/main" id="{5BE96B34-6CC0-9B45-8FA4-6A4D71131F1E}"/>
              </a:ext>
            </a:extLst>
          </p:cNvPr>
          <p:cNvSpPr/>
          <p:nvPr/>
        </p:nvSpPr>
        <p:spPr>
          <a:xfrm>
            <a:off x="233215" y="1770388"/>
            <a:ext cx="1816684" cy="430887"/>
          </a:xfrm>
          <a:prstGeom prst="rect">
            <a:avLst/>
          </a:prstGeom>
        </p:spPr>
        <p:txBody>
          <a:bodyPr wrap="square">
            <a:spAutoFit/>
          </a:bodyPr>
          <a:lstStyle/>
          <a:p>
            <a:pPr lvl="0"/>
            <a:r>
              <a:rPr lang="en-US" sz="1100" b="1" dirty="0">
                <a:solidFill>
                  <a:prstClr val="black"/>
                </a:solidFill>
                <a:latin typeface="Work Sans Light" pitchFamily="2" charset="77"/>
              </a:rPr>
              <a:t>Partner: </a:t>
            </a:r>
            <a:r>
              <a:rPr lang="en-US" sz="1100" dirty="0">
                <a:solidFill>
                  <a:prstClr val="black"/>
                </a:solidFill>
                <a:latin typeface="Work Sans Light" pitchFamily="2" charset="77"/>
              </a:rPr>
              <a:t>[Insert Customer Name]</a:t>
            </a:r>
          </a:p>
        </p:txBody>
      </p:sp>
      <p:sp>
        <p:nvSpPr>
          <p:cNvPr id="3" name="TextBox 2">
            <a:extLst>
              <a:ext uri="{FF2B5EF4-FFF2-40B4-BE49-F238E27FC236}">
                <a16:creationId xmlns:a16="http://schemas.microsoft.com/office/drawing/2014/main" id="{88B5A1D1-A512-1F44-BF3E-DEEFB87A9FD3}"/>
              </a:ext>
            </a:extLst>
          </p:cNvPr>
          <p:cNvSpPr txBox="1"/>
          <p:nvPr/>
        </p:nvSpPr>
        <p:spPr>
          <a:xfrm>
            <a:off x="233215" y="6492546"/>
            <a:ext cx="9231921" cy="246221"/>
          </a:xfrm>
          <a:prstGeom prst="rect">
            <a:avLst/>
          </a:prstGeom>
          <a:noFill/>
        </p:spPr>
        <p:txBody>
          <a:bodyPr wrap="square" rtlCol="0">
            <a:spAutoFit/>
          </a:bodyPr>
          <a:lstStyle/>
          <a:p>
            <a:r>
              <a:rPr lang="en-US" sz="1000" b="1" dirty="0">
                <a:solidFill>
                  <a:srgbClr val="0070C0"/>
                </a:solidFill>
                <a:latin typeface="Work Sans Light" pitchFamily="2" charset="77"/>
              </a:rPr>
              <a:t>EMAIL: YOUR EMAIL        |        WEB: YOUR WEBSITE     |        PHONE: YOUR PHONE</a:t>
            </a:r>
          </a:p>
        </p:txBody>
      </p:sp>
      <p:sp>
        <p:nvSpPr>
          <p:cNvPr id="4" name="Rectangle 3">
            <a:extLst>
              <a:ext uri="{FF2B5EF4-FFF2-40B4-BE49-F238E27FC236}">
                <a16:creationId xmlns:a16="http://schemas.microsoft.com/office/drawing/2014/main" id="{88609994-7C81-EC41-8949-897AE68B7CA7}"/>
              </a:ext>
            </a:extLst>
          </p:cNvPr>
          <p:cNvSpPr/>
          <p:nvPr/>
        </p:nvSpPr>
        <p:spPr>
          <a:xfrm>
            <a:off x="5359337" y="5038803"/>
            <a:ext cx="6096000" cy="938719"/>
          </a:xfrm>
          <a:prstGeom prst="rect">
            <a:avLst/>
          </a:prstGeom>
        </p:spPr>
        <p:txBody>
          <a:bodyPr>
            <a:spAutoFit/>
          </a:bodyPr>
          <a:lstStyle/>
          <a:p>
            <a:pPr algn="just"/>
            <a:r>
              <a:rPr lang="en-US" sz="1100" b="1" dirty="0">
                <a:latin typeface="Work Sans Light" pitchFamily="2" charset="77"/>
              </a:rPr>
              <a:t>Add your Call-to-Action.</a:t>
            </a:r>
            <a:r>
              <a:rPr lang="en-US" sz="1100" dirty="0">
                <a:latin typeface="Work Sans Light" pitchFamily="2" charset="77"/>
              </a:rPr>
              <a:t> Your reader is hooked – Now explain why and how they can get a hold of you. </a:t>
            </a:r>
          </a:p>
          <a:p>
            <a:pPr algn="just"/>
            <a:endParaRPr lang="en-US" sz="1100" dirty="0">
              <a:latin typeface="Work Sans Light" pitchFamily="2" charset="77"/>
            </a:endParaRPr>
          </a:p>
          <a:p>
            <a:pPr algn="just"/>
            <a:r>
              <a:rPr lang="en-US" sz="1100" i="1" dirty="0">
                <a:latin typeface="Work Sans Light" pitchFamily="2" charset="77"/>
              </a:rPr>
              <a:t>Example: Not sure what platform is right for you? Find out here (Link) and call 888.888.8888</a:t>
            </a:r>
          </a:p>
          <a:p>
            <a:pPr algn="just"/>
            <a:endParaRPr lang="en-US" sz="1100" dirty="0">
              <a:latin typeface="Work Sans Light" pitchFamily="2" charset="77"/>
            </a:endParaRPr>
          </a:p>
        </p:txBody>
      </p:sp>
      <p:sp>
        <p:nvSpPr>
          <p:cNvPr id="17" name="Rectangle 16">
            <a:extLst>
              <a:ext uri="{FF2B5EF4-FFF2-40B4-BE49-F238E27FC236}">
                <a16:creationId xmlns:a16="http://schemas.microsoft.com/office/drawing/2014/main" id="{5BE96B34-6CC0-9B45-8FA4-6A4D71131F1E}"/>
              </a:ext>
            </a:extLst>
          </p:cNvPr>
          <p:cNvSpPr/>
          <p:nvPr/>
        </p:nvSpPr>
        <p:spPr>
          <a:xfrm>
            <a:off x="2049899" y="1775114"/>
            <a:ext cx="1342525" cy="430887"/>
          </a:xfrm>
          <a:prstGeom prst="rect">
            <a:avLst/>
          </a:prstGeom>
        </p:spPr>
        <p:txBody>
          <a:bodyPr wrap="square">
            <a:spAutoFit/>
          </a:bodyPr>
          <a:lstStyle/>
          <a:p>
            <a:pPr lvl="0"/>
            <a:r>
              <a:rPr lang="en-US" sz="1100" dirty="0">
                <a:solidFill>
                  <a:prstClr val="black"/>
                </a:solidFill>
                <a:latin typeface="Work Sans Light" pitchFamily="2" charset="77"/>
              </a:rPr>
              <a:t>[Insert Customer </a:t>
            </a:r>
          </a:p>
          <a:p>
            <a:pPr lvl="0"/>
            <a:r>
              <a:rPr lang="en-US" sz="1100" dirty="0">
                <a:solidFill>
                  <a:prstClr val="black"/>
                </a:solidFill>
                <a:latin typeface="Work Sans Light" pitchFamily="2" charset="77"/>
              </a:rPr>
              <a:t>Logo]</a:t>
            </a:r>
          </a:p>
        </p:txBody>
      </p:sp>
      <p:sp>
        <p:nvSpPr>
          <p:cNvPr id="19" name="TextBox 18"/>
          <p:cNvSpPr txBox="1"/>
          <p:nvPr/>
        </p:nvSpPr>
        <p:spPr>
          <a:xfrm>
            <a:off x="10801505" y="6409266"/>
            <a:ext cx="1839991" cy="369332"/>
          </a:xfrm>
          <a:prstGeom prst="rect">
            <a:avLst/>
          </a:prstGeom>
          <a:noFill/>
        </p:spPr>
        <p:txBody>
          <a:bodyPr wrap="square" rtlCol="0">
            <a:spAutoFit/>
          </a:bodyPr>
          <a:lstStyle/>
          <a:p>
            <a:r>
              <a:rPr lang="en-US" dirty="0"/>
              <a:t>Your Logo</a:t>
            </a:r>
          </a:p>
        </p:txBody>
      </p:sp>
      <p:sp>
        <p:nvSpPr>
          <p:cNvPr id="24" name="Line Callout 1 23"/>
          <p:cNvSpPr/>
          <p:nvPr/>
        </p:nvSpPr>
        <p:spPr>
          <a:xfrm>
            <a:off x="-2726875" y="-353039"/>
            <a:ext cx="2465748" cy="1273328"/>
          </a:xfrm>
          <a:prstGeom prst="borderCallout1">
            <a:avLst>
              <a:gd name="adj1" fmla="val 49587"/>
              <a:gd name="adj2" fmla="val 100043"/>
              <a:gd name="adj3" fmla="val 49387"/>
              <a:gd name="adj4" fmla="val 127388"/>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b="1" dirty="0">
                <a:solidFill>
                  <a:schemeClr val="tx1"/>
                </a:solidFill>
              </a:rPr>
              <a:t>Adjust the background image to the industry you are working with, or use an actual photo from your customer for greater impact. If you should use a stock photo, </a:t>
            </a:r>
            <a:r>
              <a:rPr lang="en-US" sz="1100" b="1" dirty="0">
                <a:solidFill>
                  <a:schemeClr val="tx1"/>
                </a:solidFill>
                <a:hlinkClick r:id="rId4"/>
              </a:rPr>
              <a:t>Pexels.com</a:t>
            </a:r>
            <a:r>
              <a:rPr lang="en-US" sz="1100" b="1" dirty="0">
                <a:solidFill>
                  <a:schemeClr val="tx1"/>
                </a:solidFill>
              </a:rPr>
              <a:t> is an excellent resource for stock photography</a:t>
            </a:r>
            <a:r>
              <a:rPr lang="en-US" sz="1100" dirty="0">
                <a:solidFill>
                  <a:schemeClr val="tx1"/>
                </a:solidFill>
              </a:rPr>
              <a:t>.</a:t>
            </a:r>
          </a:p>
        </p:txBody>
      </p:sp>
      <p:sp>
        <p:nvSpPr>
          <p:cNvPr id="25" name="Line Callout 1 24"/>
          <p:cNvSpPr/>
          <p:nvPr/>
        </p:nvSpPr>
        <p:spPr>
          <a:xfrm>
            <a:off x="-2726875" y="3444572"/>
            <a:ext cx="2465748" cy="1285823"/>
          </a:xfrm>
          <a:prstGeom prst="borderCallout1">
            <a:avLst>
              <a:gd name="adj1" fmla="val 49389"/>
              <a:gd name="adj2" fmla="val 100430"/>
              <a:gd name="adj3" fmla="val -96100"/>
              <a:gd name="adj4" fmla="val 12043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latin typeface="Calibri" panose="020F0502020204030204" pitchFamily="34" charset="0"/>
                <a:ea typeface="Calibri" panose="020F0502020204030204" pitchFamily="34" charset="0"/>
              </a:rPr>
              <a:t>Get permission! It’s important the customer understands how their words and branding will be used. This goes for logos, quotes, and any other ways you might be using the customer’s feedback. </a:t>
            </a:r>
            <a:endParaRPr lang="en-US" sz="1100" b="1" dirty="0">
              <a:solidFill>
                <a:schemeClr val="tx1"/>
              </a:solidFill>
              <a:effectLst/>
              <a:latin typeface="Calibri" panose="020F0502020204030204" pitchFamily="34" charset="0"/>
              <a:ea typeface="Calibri" panose="020F0502020204030204" pitchFamily="34" charset="0"/>
            </a:endParaRPr>
          </a:p>
        </p:txBody>
      </p:sp>
      <p:sp>
        <p:nvSpPr>
          <p:cNvPr id="26" name="Line Callout 1 25"/>
          <p:cNvSpPr/>
          <p:nvPr/>
        </p:nvSpPr>
        <p:spPr>
          <a:xfrm>
            <a:off x="-2726875" y="1042089"/>
            <a:ext cx="2465748" cy="2131084"/>
          </a:xfrm>
          <a:prstGeom prst="borderCallout1">
            <a:avLst>
              <a:gd name="adj1" fmla="val 25879"/>
              <a:gd name="adj2" fmla="val 99657"/>
              <a:gd name="adj3" fmla="val 20710"/>
              <a:gd name="adj4" fmla="val 121978"/>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latin typeface="Calibri" panose="020F0502020204030204" pitchFamily="34" charset="0"/>
                <a:ea typeface="Calibri" panose="020F0502020204030204" pitchFamily="34" charset="0"/>
              </a:rPr>
              <a:t>Make it compelling. Who is going to read this and what information are they looking for? We like to mention the customer’s industry and the type of work done so that our customers understand the service we offer the various specialized industries that we are knowledgeable.</a:t>
            </a:r>
          </a:p>
          <a:p>
            <a:endParaRPr lang="en-US" sz="1100" b="1" i="1" dirty="0">
              <a:solidFill>
                <a:schemeClr val="tx1"/>
              </a:solidFill>
              <a:latin typeface="Calibri" panose="020F0502020204030204" pitchFamily="34" charset="0"/>
              <a:ea typeface="Calibri" panose="020F0502020204030204" pitchFamily="34" charset="0"/>
            </a:endParaRPr>
          </a:p>
          <a:p>
            <a:r>
              <a:rPr lang="en-US" sz="1100" b="1" i="1" dirty="0">
                <a:solidFill>
                  <a:schemeClr val="tx1"/>
                </a:solidFill>
                <a:latin typeface="Calibri" panose="020F0502020204030204" pitchFamily="34" charset="0"/>
                <a:ea typeface="Calibri" panose="020F0502020204030204" pitchFamily="34" charset="0"/>
              </a:rPr>
              <a:t>Example: Public School Azure Migration </a:t>
            </a:r>
            <a:endParaRPr lang="en-US" sz="1100" b="1" dirty="0">
              <a:solidFill>
                <a:schemeClr val="tx1"/>
              </a:solidFill>
              <a:effectLst/>
              <a:latin typeface="Calibri" panose="020F0502020204030204" pitchFamily="34" charset="0"/>
              <a:ea typeface="Calibri" panose="020F0502020204030204" pitchFamily="34" charset="0"/>
            </a:endParaRPr>
          </a:p>
        </p:txBody>
      </p:sp>
      <p:sp>
        <p:nvSpPr>
          <p:cNvPr id="20" name="Rectangle 19"/>
          <p:cNvSpPr/>
          <p:nvPr/>
        </p:nvSpPr>
        <p:spPr>
          <a:xfrm>
            <a:off x="670442" y="78706"/>
            <a:ext cx="1932158" cy="4098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Case Study Template</a:t>
            </a:r>
          </a:p>
        </p:txBody>
      </p:sp>
    </p:spTree>
    <p:extLst>
      <p:ext uri="{BB962C8B-B14F-4D97-AF65-F5344CB8AC3E}">
        <p14:creationId xmlns:p14="http://schemas.microsoft.com/office/powerpoint/2010/main" val="371214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69" r="-1"/>
          <a:stretch/>
        </p:blipFill>
        <p:spPr>
          <a:xfrm>
            <a:off x="0" y="-42526"/>
            <a:ext cx="12258675" cy="6943052"/>
          </a:xfrm>
          <a:prstGeom prst="rect">
            <a:avLst/>
          </a:prstGeom>
        </p:spPr>
      </p:pic>
      <p:pic>
        <p:nvPicPr>
          <p:cNvPr id="5" name="Picture 4">
            <a:extLst>
              <a:ext uri="{FF2B5EF4-FFF2-40B4-BE49-F238E27FC236}">
                <a16:creationId xmlns:a16="http://schemas.microsoft.com/office/drawing/2014/main" id="{03C891E4-46AF-409D-90D0-4805BB9AF714}"/>
              </a:ext>
            </a:extLst>
          </p:cNvPr>
          <p:cNvPicPr>
            <a:picLocks noChangeAspect="1"/>
          </p:cNvPicPr>
          <p:nvPr/>
        </p:nvPicPr>
        <p:blipFill>
          <a:blip r:embed="rId4"/>
          <a:stretch>
            <a:fillRect/>
          </a:stretch>
        </p:blipFill>
        <p:spPr>
          <a:xfrm>
            <a:off x="106108" y="268605"/>
            <a:ext cx="1628775" cy="285750"/>
          </a:xfrm>
          <a:prstGeom prst="rect">
            <a:avLst/>
          </a:prstGeom>
          <a:ln w="28575">
            <a:solidFill>
              <a:srgbClr val="FF0000"/>
            </a:solidFill>
          </a:ln>
        </p:spPr>
      </p:pic>
      <p:pic>
        <p:nvPicPr>
          <p:cNvPr id="7" name="Picture 6">
            <a:extLst>
              <a:ext uri="{FF2B5EF4-FFF2-40B4-BE49-F238E27FC236}">
                <a16:creationId xmlns:a16="http://schemas.microsoft.com/office/drawing/2014/main" id="{279DF407-6401-45F5-A506-897CD7A643EB}"/>
              </a:ext>
            </a:extLst>
          </p:cNvPr>
          <p:cNvPicPr>
            <a:picLocks noChangeAspect="1"/>
          </p:cNvPicPr>
          <p:nvPr/>
        </p:nvPicPr>
        <p:blipFill>
          <a:blip r:embed="rId5"/>
          <a:stretch>
            <a:fillRect/>
          </a:stretch>
        </p:blipFill>
        <p:spPr>
          <a:xfrm>
            <a:off x="1" y="6391170"/>
            <a:ext cx="9317736" cy="507251"/>
          </a:xfrm>
          <a:prstGeom prst="rect">
            <a:avLst/>
          </a:prstGeom>
        </p:spPr>
      </p:pic>
    </p:spTree>
    <p:extLst>
      <p:ext uri="{BB962C8B-B14F-4D97-AF65-F5344CB8AC3E}">
        <p14:creationId xmlns:p14="http://schemas.microsoft.com/office/powerpoint/2010/main" val="75624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Additional Design Tools</a:t>
            </a:r>
          </a:p>
        </p:txBody>
      </p:sp>
      <p:sp>
        <p:nvSpPr>
          <p:cNvPr id="7" name="Text Placeholder 6"/>
          <p:cNvSpPr>
            <a:spLocks noGrp="1"/>
          </p:cNvSpPr>
          <p:nvPr>
            <p:ph type="body" sz="quarter" idx="12"/>
          </p:nvPr>
        </p:nvSpPr>
        <p:spPr>
          <a:xfrm>
            <a:off x="531157" y="1600200"/>
            <a:ext cx="11128098" cy="4343400"/>
          </a:xfrm>
        </p:spPr>
        <p:txBody>
          <a:bodyPr>
            <a:normAutofit/>
          </a:bodyPr>
          <a:lstStyle/>
          <a:p>
            <a:pPr marL="0" indent="0">
              <a:buNone/>
            </a:pPr>
            <a:r>
              <a:rPr lang="en-US" sz="2000" b="1" dirty="0">
                <a:solidFill>
                  <a:schemeClr val="accent2"/>
                </a:solidFill>
              </a:rPr>
              <a:t>Here are a few tools you can use to design your case study should you decide to make one from scratch or in a different format:</a:t>
            </a:r>
          </a:p>
          <a:p>
            <a:pPr lvl="1">
              <a:buFont typeface="Arial" panose="020B0604020202020204" pitchFamily="34" charset="0"/>
              <a:buChar char="•"/>
            </a:pPr>
            <a:r>
              <a:rPr lang="en-US" sz="2000" dirty="0">
                <a:solidFill>
                  <a:schemeClr val="accent2"/>
                </a:solidFill>
              </a:rPr>
              <a:t>Your Existing Company Branded Template </a:t>
            </a:r>
          </a:p>
          <a:p>
            <a:pPr lvl="1">
              <a:buFont typeface="Arial" panose="020B0604020202020204" pitchFamily="34" charset="0"/>
              <a:buChar char="•"/>
            </a:pPr>
            <a:r>
              <a:rPr lang="en-US" sz="2000" dirty="0">
                <a:solidFill>
                  <a:schemeClr val="accent2"/>
                </a:solidFill>
              </a:rPr>
              <a:t>PowerPoint Presentation – Presentation / PDF </a:t>
            </a:r>
          </a:p>
          <a:p>
            <a:pPr lvl="1">
              <a:buFont typeface="Arial" panose="020B0604020202020204" pitchFamily="34" charset="0"/>
              <a:buChar char="•"/>
            </a:pPr>
            <a:r>
              <a:rPr lang="en-US" sz="2000" dirty="0">
                <a:solidFill>
                  <a:schemeClr val="accent2"/>
                </a:solidFill>
                <a:hlinkClick r:id="rId2"/>
              </a:rPr>
              <a:t>Canva</a:t>
            </a:r>
            <a:r>
              <a:rPr lang="en-US" sz="2000" dirty="0">
                <a:solidFill>
                  <a:schemeClr val="accent2"/>
                </a:solidFill>
              </a:rPr>
              <a:t> – Presentation / PDF</a:t>
            </a:r>
          </a:p>
          <a:p>
            <a:pPr lvl="1">
              <a:buFont typeface="Arial" panose="020B0604020202020204" pitchFamily="34" charset="0"/>
              <a:buChar char="•"/>
            </a:pPr>
            <a:r>
              <a:rPr lang="en-US" sz="2000" dirty="0">
                <a:solidFill>
                  <a:schemeClr val="accent2"/>
                </a:solidFill>
                <a:hlinkClick r:id="rId3"/>
              </a:rPr>
              <a:t>Adobe Spark </a:t>
            </a:r>
            <a:r>
              <a:rPr lang="en-US" sz="2000" dirty="0">
                <a:solidFill>
                  <a:schemeClr val="accent2"/>
                </a:solidFill>
              </a:rPr>
              <a:t>– Digital/Web</a:t>
            </a:r>
          </a:p>
          <a:p>
            <a:pPr lvl="1">
              <a:buFont typeface="Arial" panose="020B0604020202020204" pitchFamily="34" charset="0"/>
              <a:buChar char="•"/>
            </a:pPr>
            <a:r>
              <a:rPr lang="en-US" sz="2000" dirty="0">
                <a:solidFill>
                  <a:schemeClr val="accent2"/>
                </a:solidFill>
                <a:hlinkClick r:id="rId4"/>
              </a:rPr>
              <a:t>Microsoft Sway</a:t>
            </a:r>
            <a:r>
              <a:rPr lang="en-US" sz="2000" dirty="0">
                <a:solidFill>
                  <a:schemeClr val="accent2"/>
                </a:solidFill>
              </a:rPr>
              <a:t> – Digital</a:t>
            </a:r>
          </a:p>
          <a:p>
            <a:pPr lvl="1">
              <a:buFont typeface="Arial" panose="020B0604020202020204" pitchFamily="34" charset="0"/>
              <a:buChar char="•"/>
            </a:pPr>
            <a:r>
              <a:rPr lang="en-US" sz="2000" dirty="0">
                <a:solidFill>
                  <a:schemeClr val="accent2"/>
                </a:solidFill>
              </a:rPr>
              <a:t>Video – grab your phone and a well-lit, quiet room</a:t>
            </a:r>
          </a:p>
          <a:p>
            <a:endParaRPr lang="en-US" dirty="0"/>
          </a:p>
        </p:txBody>
      </p:sp>
    </p:spTree>
    <p:extLst>
      <p:ext uri="{BB962C8B-B14F-4D97-AF65-F5344CB8AC3E}">
        <p14:creationId xmlns:p14="http://schemas.microsoft.com/office/powerpoint/2010/main" val="2340960938"/>
      </p:ext>
    </p:extLst>
  </p:cSld>
  <p:clrMapOvr>
    <a:masterClrMapping/>
  </p:clrMapOvr>
  <p:transition spd="slow">
    <p:fade/>
  </p:transition>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540AE1E-AF31-4DF8-A32F-9C3362CAEBCE}"/>
    </a:ext>
  </a:ext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7D0C632D-C125-4DA0-9AB3-ED74905672FE}"/>
    </a:ext>
  </a:extLst>
</a:theme>
</file>

<file path=ppt/theme/theme3.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2E8A071-51FC-4FE2-BC1D-CFFAAE602A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2268488B532E4AACF919E0762C4C32" ma:contentTypeVersion="11" ma:contentTypeDescription="Create a new document." ma:contentTypeScope="" ma:versionID="0958cf7f3f8bbdf417ca47d90da501f5">
  <xsd:schema xmlns:xsd="http://www.w3.org/2001/XMLSchema" xmlns:xs="http://www.w3.org/2001/XMLSchema" xmlns:p="http://schemas.microsoft.com/office/2006/metadata/properties" xmlns:ns3="3b4c3968-6834-4f9e-84df-2a4fc5cbaffe" xmlns:ns4="49af22b7-c63b-461a-bd59-c49f906d87ac" targetNamespace="http://schemas.microsoft.com/office/2006/metadata/properties" ma:root="true" ma:fieldsID="4252843dc69d659c98c446e232c52cff" ns3:_="" ns4:_="">
    <xsd:import namespace="3b4c3968-6834-4f9e-84df-2a4fc5cbaffe"/>
    <xsd:import namespace="49af22b7-c63b-461a-bd59-c49f906d87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c3968-6834-4f9e-84df-2a4fc5cba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af22b7-c63b-461a-bd59-c49f906d87a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9af22b7-c63b-461a-bd59-c49f906d87ac">
      <UserInfo>
        <DisplayName>Williams, Sean</DisplayName>
        <AccountId>13223</AccountId>
        <AccountType/>
      </UserInfo>
    </SharedWithUsers>
  </documentManagement>
</p:properties>
</file>

<file path=customXml/itemProps1.xml><?xml version="1.0" encoding="utf-8"?>
<ds:datastoreItem xmlns:ds="http://schemas.openxmlformats.org/officeDocument/2006/customXml" ds:itemID="{6E23BC4E-DB75-4221-9762-210C9D4F98F6}">
  <ds:schemaRefs>
    <ds:schemaRef ds:uri="http://schemas.microsoft.com/sharepoint/v3/contenttype/forms"/>
  </ds:schemaRefs>
</ds:datastoreItem>
</file>

<file path=customXml/itemProps2.xml><?xml version="1.0" encoding="utf-8"?>
<ds:datastoreItem xmlns:ds="http://schemas.openxmlformats.org/officeDocument/2006/customXml" ds:itemID="{E5309319-56B9-474E-A189-1917C7F1A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c3968-6834-4f9e-84df-2a4fc5cbaffe"/>
    <ds:schemaRef ds:uri="49af22b7-c63b-461a-bd59-c49f906d8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FB0B48-393D-4F15-B7FA-6669D72F5B7B}">
  <ds:schemaRefs>
    <ds:schemaRef ds:uri="3b4c3968-6834-4f9e-84df-2a4fc5cbaffe"/>
    <ds:schemaRef ds:uri="http://www.w3.org/XML/1998/namespace"/>
    <ds:schemaRef ds:uri="http://schemas.openxmlformats.org/package/2006/metadata/core-properties"/>
    <ds:schemaRef ds:uri="http://purl.org/dc/terms/"/>
    <ds:schemaRef ds:uri="http://schemas.microsoft.com/office/infopath/2007/PartnerControls"/>
    <ds:schemaRef ds:uri="49af22b7-c63b-461a-bd59-c49f906d87ac"/>
    <ds:schemaRef ds:uri="http://schemas.microsoft.com/office/2006/documentManagement/typ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Template</Template>
  <TotalTime>0</TotalTime>
  <Words>690</Words>
  <Application>Microsoft Office PowerPoint</Application>
  <PresentationFormat>Widescreen</PresentationFormat>
  <Paragraphs>61</Paragraphs>
  <Slides>6</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Helvetica Neue</vt:lpstr>
      <vt:lpstr>Work Sans Light</vt:lpstr>
      <vt:lpstr>Arial</vt:lpstr>
      <vt:lpstr>Calibri</vt:lpstr>
      <vt:lpstr>Corbel</vt:lpstr>
      <vt:lpstr>Webdings</vt:lpstr>
      <vt:lpstr>Wingdings</vt:lpstr>
      <vt:lpstr>Title Slide</vt:lpstr>
      <vt:lpstr>Divider</vt:lpstr>
      <vt:lpstr>Body</vt:lpstr>
      <vt:lpstr>Case Study Template</vt:lpstr>
      <vt:lpstr>Table of Contents</vt:lpstr>
      <vt:lpstr>About This Template</vt:lpstr>
      <vt:lpstr>PowerPoint Presentation</vt:lpstr>
      <vt:lpstr>PowerPoint Presentation</vt:lpstr>
      <vt:lpstr>Additional Design Tools</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Template</dc:title>
  <dc:creator>Martinez, Ashley</dc:creator>
  <cp:lastModifiedBy>Leung, Isabella</cp:lastModifiedBy>
  <cp:revision>13</cp:revision>
  <cp:lastPrinted>2017-08-09T18:33:39Z</cp:lastPrinted>
  <dcterms:created xsi:type="dcterms:W3CDTF">2018-12-03T22:37:35Z</dcterms:created>
  <dcterms:modified xsi:type="dcterms:W3CDTF">2019-08-14T23:45:58Z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0x010100D42268488B532E4AACF919E0762C4C32</vt:lpwstr>
  </property>
  <property fmtid="{D5CDD505-2E9C-101B-9397-08002B2CF9AE}" pid="3" name="_dlc_DocIdItemGuid">
    <vt:lpwstr>cb955a9a-e1ab-49a0-bf95-0cb4af0a1484</vt:lpwstr>
  </property>
  <property fmtid="{D5CDD505-2E9C-101B-9397-08002B2CF9AE}" pid="4" name="MSIP_Label_3a23c400-78e7-4d42-982d-273adef68ef9_Enabled">
    <vt:lpwstr>True</vt:lpwstr>
  </property>
  <property fmtid="{D5CDD505-2E9C-101B-9397-08002B2CF9AE}" pid="5" name="MSIP_Label_3a23c400-78e7-4d42-982d-273adef68ef9_SiteId">
    <vt:lpwstr>7fe14ab6-8f5d-4139-84bf-cd8aed0ee6b9</vt:lpwstr>
  </property>
  <property fmtid="{D5CDD505-2E9C-101B-9397-08002B2CF9AE}" pid="6" name="MSIP_Label_3a23c400-78e7-4d42-982d-273adef68ef9_Owner">
    <vt:lpwstr>ashley.martinez2@techdata.com</vt:lpwstr>
  </property>
  <property fmtid="{D5CDD505-2E9C-101B-9397-08002B2CF9AE}" pid="7" name="MSIP_Label_3a23c400-78e7-4d42-982d-273adef68ef9_SetDate">
    <vt:lpwstr>2018-12-03T23:50:21.0964441Z</vt:lpwstr>
  </property>
  <property fmtid="{D5CDD505-2E9C-101B-9397-08002B2CF9AE}" pid="8" name="MSIP_Label_3a23c400-78e7-4d42-982d-273adef68ef9_Name">
    <vt:lpwstr>Internal Use</vt:lpwstr>
  </property>
  <property fmtid="{D5CDD505-2E9C-101B-9397-08002B2CF9AE}" pid="9" name="MSIP_Label_3a23c400-78e7-4d42-982d-273adef68ef9_Application">
    <vt:lpwstr>Microsoft Azure Information Protection</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